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256" r:id="rId2"/>
    <p:sldId id="271" r:id="rId3"/>
    <p:sldId id="287" r:id="rId4"/>
    <p:sldId id="269" r:id="rId5"/>
    <p:sldId id="270" r:id="rId6"/>
    <p:sldId id="272" r:id="rId7"/>
    <p:sldId id="290" r:id="rId8"/>
    <p:sldId id="264" r:id="rId9"/>
    <p:sldId id="268" r:id="rId10"/>
    <p:sldId id="266" r:id="rId11"/>
    <p:sldId id="265" r:id="rId12"/>
    <p:sldId id="267" r:id="rId13"/>
    <p:sldId id="280" r:id="rId14"/>
    <p:sldId id="289" r:id="rId15"/>
    <p:sldId id="282" r:id="rId16"/>
    <p:sldId id="291" r:id="rId17"/>
    <p:sldId id="285" r:id="rId18"/>
    <p:sldId id="277" r:id="rId19"/>
    <p:sldId id="279" r:id="rId20"/>
    <p:sldId id="278" r:id="rId21"/>
    <p:sldId id="276" r:id="rId22"/>
    <p:sldId id="275" r:id="rId23"/>
    <p:sldId id="294" r:id="rId24"/>
    <p:sldId id="292" r:id="rId25"/>
    <p:sldId id="293" r:id="rId26"/>
    <p:sldId id="274" r:id="rId27"/>
    <p:sldId id="261" r:id="rId28"/>
    <p:sldId id="257" r:id="rId29"/>
    <p:sldId id="258" r:id="rId30"/>
    <p:sldId id="259" r:id="rId31"/>
    <p:sldId id="286" r:id="rId32"/>
    <p:sldId id="260" r:id="rId33"/>
    <p:sldId id="262" r:id="rId34"/>
    <p:sldId id="263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6667" autoAdjust="0"/>
  </p:normalViewPr>
  <p:slideViewPr>
    <p:cSldViewPr snapToGrid="0" snapToObjects="1">
      <p:cViewPr>
        <p:scale>
          <a:sx n="100" d="100"/>
          <a:sy n="100" d="100"/>
        </p:scale>
        <p:origin x="-55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vericks%20HD:Users:lindakozma:Desktop:Telecom%20Access%20RERC%20Project%20R1:2009,%202012%20&amp;%202013%20-%20Data%20Excel:HLAA2013-SentenceData-FullSet+averag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vericks%20HD:Users:lindakozma:Desktop:Telecom%20Access%20RERC%20Project%20R1:2009,%202012%20&amp;%202013%20-%20Data%20Excel:HLAA2013-SentenceData-FullSet+averag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vericks%20HD:Users:lindakozma:Desktop:Telecom%20Access%20RERC%20Project%20R1:2009,%202012%20&amp;%202013%20-%20Data%20Excel:TDI-ALDA13-dataexc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vericks%20HD:Users:lindakozma:Desktop:HLAA%202014%20Data%20Analysi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vericks%20HD:Users:lindakozma:Desktop:HLAA%202014%20Data%20Analysi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vericks%20HD:Users:lindakozma:Desktop:HLAA%202014%20Data%20Analysis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64624909494642"/>
          <c:y val="0.0402676051872285"/>
          <c:w val="0.854305660038683"/>
          <c:h val="0.91946478962554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93%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85%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86%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Sheet1!$B$24:$G$24</c:f>
              <c:numCache>
                <c:formatCode>General</c:formatCode>
                <c:ptCount val="6"/>
                <c:pt idx="0">
                  <c:v>82.0</c:v>
                </c:pt>
                <c:pt idx="1">
                  <c:v>93.0</c:v>
                </c:pt>
                <c:pt idx="2">
                  <c:v>93.0</c:v>
                </c:pt>
                <c:pt idx="3">
                  <c:v>72.0</c:v>
                </c:pt>
                <c:pt idx="4">
                  <c:v>85.0</c:v>
                </c:pt>
                <c:pt idx="5">
                  <c:v>86.0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21752232"/>
        <c:axId val="2122022552"/>
      </c:barChart>
      <c:catAx>
        <c:axId val="2121752232"/>
        <c:scaling>
          <c:orientation val="minMax"/>
        </c:scaling>
        <c:delete val="1"/>
        <c:axPos val="b"/>
        <c:majorTickMark val="out"/>
        <c:minorTickMark val="none"/>
        <c:tickLblPos val="nextTo"/>
        <c:crossAx val="2122022552"/>
        <c:crosses val="autoZero"/>
        <c:auto val="1"/>
        <c:lblAlgn val="ctr"/>
        <c:lblOffset val="100"/>
        <c:noMultiLvlLbl val="0"/>
      </c:catAx>
      <c:valAx>
        <c:axId val="2122022552"/>
        <c:scaling>
          <c:orientation val="minMax"/>
          <c:min val="5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21752232"/>
        <c:crosses val="autoZero"/>
        <c:crossBetween val="between"/>
        <c:majorUnit val="10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0.00169376693766935"/>
                  <c:y val="0.0075238511852685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88%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169363357019397"/>
                  <c:y val="0.0046877473649127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94%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169376693766938"/>
                  <c:y val="0.0020422447194100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94%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0338753387533875"/>
                  <c:y val="0.0006242969628796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0169390030514478"/>
                  <c:y val="-0.00060325792609258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94%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t" anchorCtr="0"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Sheet1!$B$2:$F$2</c:f>
              <c:numCache>
                <c:formatCode>General</c:formatCode>
                <c:ptCount val="5"/>
                <c:pt idx="0">
                  <c:v>88.0</c:v>
                </c:pt>
                <c:pt idx="1">
                  <c:v>94.0</c:v>
                </c:pt>
                <c:pt idx="2">
                  <c:v>94.0</c:v>
                </c:pt>
                <c:pt idx="3">
                  <c:v>97.0</c:v>
                </c:pt>
                <c:pt idx="4">
                  <c:v>94.0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22225976"/>
        <c:axId val="2122228856"/>
      </c:barChart>
      <c:catAx>
        <c:axId val="2122225976"/>
        <c:scaling>
          <c:orientation val="minMax"/>
        </c:scaling>
        <c:delete val="1"/>
        <c:axPos val="b"/>
        <c:majorTickMark val="out"/>
        <c:minorTickMark val="none"/>
        <c:tickLblPos val="nextTo"/>
        <c:crossAx val="2122228856"/>
        <c:crosses val="autoZero"/>
        <c:auto val="1"/>
        <c:lblAlgn val="ctr"/>
        <c:lblOffset val="100"/>
        <c:noMultiLvlLbl val="0"/>
      </c:catAx>
      <c:valAx>
        <c:axId val="2122228856"/>
        <c:scaling>
          <c:orientation val="minMax"/>
          <c:max val="100.0"/>
          <c:min val="5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22225976"/>
        <c:crosses val="autoZero"/>
        <c:crossBetween val="between"/>
        <c:majorUnit val="10.0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36106348468598"/>
          <c:y val="0.0340679084223257"/>
          <c:w val="0.662602877843189"/>
          <c:h val="0.803946502246807"/>
        </c:manualLayout>
      </c:layout>
      <c:lineChart>
        <c:grouping val="standard"/>
        <c:varyColors val="0"/>
        <c:ser>
          <c:idx val="1"/>
          <c:order val="0"/>
          <c:tx>
            <c:v>Audio-Visual</c:v>
          </c:tx>
          <c:spPr>
            <a:ln w="19050">
              <a:solidFill>
                <a:schemeClr val="tx1"/>
              </a:solidFill>
            </a:ln>
          </c:spPr>
          <c:marker>
            <c:symbol val="square"/>
            <c:size val="8"/>
          </c:marker>
          <c:dPt>
            <c:idx val="2"/>
            <c:bubble3D val="0"/>
            <c:spPr>
              <a:ln w="19050">
                <a:noFill/>
              </a:ln>
            </c:spPr>
          </c:dPt>
          <c:errBars>
            <c:errDir val="y"/>
            <c:errBarType val="both"/>
            <c:errValType val="cust"/>
            <c:noEndCap val="0"/>
            <c:plus>
              <c:numRef>
                <c:f>Sheet1!$AG$57:$AJ$57</c:f>
                <c:numCache>
                  <c:formatCode>General</c:formatCode>
                  <c:ptCount val="4"/>
                  <c:pt idx="0">
                    <c:v>2.86</c:v>
                  </c:pt>
                  <c:pt idx="1">
                    <c:v>3.22</c:v>
                  </c:pt>
                  <c:pt idx="2">
                    <c:v>2.78</c:v>
                  </c:pt>
                  <c:pt idx="3">
                    <c:v>2.57</c:v>
                  </c:pt>
                </c:numCache>
              </c:numRef>
            </c:plus>
            <c:minus>
              <c:numRef>
                <c:f>Sheet1!$AG$57:$AJ$57</c:f>
                <c:numCache>
                  <c:formatCode>General</c:formatCode>
                  <c:ptCount val="4"/>
                  <c:pt idx="0">
                    <c:v>2.86</c:v>
                  </c:pt>
                  <c:pt idx="1">
                    <c:v>3.22</c:v>
                  </c:pt>
                  <c:pt idx="2">
                    <c:v>2.78</c:v>
                  </c:pt>
                  <c:pt idx="3">
                    <c:v>2.57</c:v>
                  </c:pt>
                </c:numCache>
              </c:numRef>
            </c:minus>
          </c:errBars>
          <c:cat>
            <c:multiLvlStrRef>
              <c:f>Sheet1!$AL$78:$AO$79</c:f>
              <c:multiLvlStrCache>
                <c:ptCount val="4"/>
                <c:lvl>
                  <c:pt idx="0">
                    <c:v>NB</c:v>
                  </c:pt>
                  <c:pt idx="1">
                    <c:v>WB</c:v>
                  </c:pt>
                  <c:pt idx="2">
                    <c:v>NB</c:v>
                  </c:pt>
                  <c:pt idx="3">
                    <c:v>WB</c:v>
                  </c:pt>
                </c:lvl>
                <c:lvl>
                  <c:pt idx="0">
                    <c:v>Quiet</c:v>
                  </c:pt>
                  <c:pt idx="2">
                    <c:v>Noise</c:v>
                  </c:pt>
                </c:lvl>
              </c:multiLvlStrCache>
            </c:multiLvlStrRef>
          </c:cat>
          <c:val>
            <c:numRef>
              <c:f>Sheet1!$AG$55:$AJ$55</c:f>
              <c:numCache>
                <c:formatCode>General</c:formatCode>
                <c:ptCount val="4"/>
                <c:pt idx="0">
                  <c:v>94.35</c:v>
                </c:pt>
                <c:pt idx="1">
                  <c:v>97.1</c:v>
                </c:pt>
                <c:pt idx="2">
                  <c:v>86.25</c:v>
                </c:pt>
                <c:pt idx="3">
                  <c:v>86.7</c:v>
                </c:pt>
              </c:numCache>
            </c:numRef>
          </c:val>
          <c:smooth val="0"/>
        </c:ser>
        <c:ser>
          <c:idx val="2"/>
          <c:order val="1"/>
          <c:tx>
            <c:v>Audio-only</c:v>
          </c:tx>
          <c:spPr>
            <a:ln w="1905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rgbClr val="3366FF"/>
              </a:solidFill>
            </c:spPr>
          </c:marker>
          <c:dPt>
            <c:idx val="2"/>
            <c:marker>
              <c:spPr>
                <a:solidFill>
                  <a:srgbClr val="3366FF"/>
                </a:solidFill>
                <a:ln>
                  <a:noFill/>
                </a:ln>
              </c:spPr>
            </c:marker>
            <c:bubble3D val="0"/>
            <c:spPr>
              <a:ln w="19050">
                <a:noFill/>
              </a:ln>
            </c:spPr>
          </c:dPt>
          <c:errBars>
            <c:errDir val="y"/>
            <c:errBarType val="both"/>
            <c:errValType val="cust"/>
            <c:noEndCap val="0"/>
            <c:plus>
              <c:numRef>
                <c:f>Sheet1!$AC$57:$AF$57</c:f>
                <c:numCache>
                  <c:formatCode>General</c:formatCode>
                  <c:ptCount val="4"/>
                  <c:pt idx="0">
                    <c:v>3.57</c:v>
                  </c:pt>
                  <c:pt idx="1">
                    <c:v>3.44</c:v>
                  </c:pt>
                  <c:pt idx="2">
                    <c:v>2.81</c:v>
                  </c:pt>
                  <c:pt idx="3">
                    <c:v>3.82</c:v>
                  </c:pt>
                </c:numCache>
              </c:numRef>
            </c:plus>
            <c:minus>
              <c:numRef>
                <c:f>Sheet1!$AC$57:$AF$57</c:f>
                <c:numCache>
                  <c:formatCode>General</c:formatCode>
                  <c:ptCount val="4"/>
                  <c:pt idx="0">
                    <c:v>3.57</c:v>
                  </c:pt>
                  <c:pt idx="1">
                    <c:v>3.44</c:v>
                  </c:pt>
                  <c:pt idx="2">
                    <c:v>2.81</c:v>
                  </c:pt>
                  <c:pt idx="3">
                    <c:v>3.82</c:v>
                  </c:pt>
                </c:numCache>
              </c:numRef>
            </c:minus>
          </c:errBars>
          <c:cat>
            <c:multiLvlStrRef>
              <c:f>Sheet1!$AL$78:$AO$79</c:f>
              <c:multiLvlStrCache>
                <c:ptCount val="4"/>
                <c:lvl>
                  <c:pt idx="0">
                    <c:v>NB</c:v>
                  </c:pt>
                  <c:pt idx="1">
                    <c:v>WB</c:v>
                  </c:pt>
                  <c:pt idx="2">
                    <c:v>NB</c:v>
                  </c:pt>
                  <c:pt idx="3">
                    <c:v>WB</c:v>
                  </c:pt>
                </c:lvl>
                <c:lvl>
                  <c:pt idx="0">
                    <c:v>Quiet</c:v>
                  </c:pt>
                  <c:pt idx="2">
                    <c:v>Noise</c:v>
                  </c:pt>
                </c:lvl>
              </c:multiLvlStrCache>
            </c:multiLvlStrRef>
          </c:cat>
          <c:val>
            <c:numRef>
              <c:f>Sheet1!$AC$55:$AF$55</c:f>
              <c:numCache>
                <c:formatCode>General</c:formatCode>
                <c:ptCount val="4"/>
                <c:pt idx="0">
                  <c:v>65.55</c:v>
                </c:pt>
                <c:pt idx="1">
                  <c:v>71.9</c:v>
                </c:pt>
                <c:pt idx="2">
                  <c:v>36.3</c:v>
                </c:pt>
                <c:pt idx="3">
                  <c:v>47.75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1555608"/>
        <c:axId val="2121552504"/>
      </c:lineChart>
      <c:catAx>
        <c:axId val="2121555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21552504"/>
        <c:crosses val="autoZero"/>
        <c:auto val="1"/>
        <c:lblAlgn val="ctr"/>
        <c:lblOffset val="100"/>
        <c:noMultiLvlLbl val="0"/>
      </c:catAx>
      <c:valAx>
        <c:axId val="2121552504"/>
        <c:scaling>
          <c:orientation val="minMax"/>
          <c:max val="102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#</a:t>
                </a:r>
                <a:r>
                  <a:rPr lang="en-US" sz="1400" baseline="0"/>
                  <a:t> of Words Understood (max=102)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21555608"/>
        <c:crosses val="autoZero"/>
        <c:crossBetween val="between"/>
        <c:majorUnit val="10.0"/>
      </c:valAx>
    </c:plotArea>
    <c:legend>
      <c:legendPos val="r"/>
      <c:layout>
        <c:manualLayout>
          <c:xMode val="edge"/>
          <c:yMode val="edge"/>
          <c:x val="0.7612888241587"/>
          <c:y val="0.0602739918241147"/>
          <c:w val="0.215395128717719"/>
          <c:h val="0.492728311445946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36106348468598"/>
          <c:y val="0.0349858329626728"/>
          <c:w val="0.522107678972391"/>
          <c:h val="0.825790812332847"/>
        </c:manualLayout>
      </c:layout>
      <c:lineChart>
        <c:grouping val="standard"/>
        <c:varyColors val="0"/>
        <c:ser>
          <c:idx val="2"/>
          <c:order val="0"/>
          <c:tx>
            <c:v>Audio-only</c:v>
          </c:tx>
          <c:spPr>
            <a:ln w="1905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rgbClr val="3366FF"/>
              </a:solidFill>
            </c:spPr>
          </c:marker>
          <c:dPt>
            <c:idx val="2"/>
            <c:marker>
              <c:spPr>
                <a:solidFill>
                  <a:srgbClr val="3366FF"/>
                </a:solidFill>
                <a:ln>
                  <a:noFill/>
                </a:ln>
              </c:spPr>
            </c:marker>
            <c:bubble3D val="0"/>
            <c:spPr>
              <a:ln w="19050">
                <a:noFill/>
              </a:ln>
            </c:spPr>
          </c:dPt>
          <c:errBars>
            <c:errDir val="y"/>
            <c:errBarType val="both"/>
            <c:errValType val="cust"/>
            <c:noEndCap val="0"/>
            <c:plus>
              <c:numRef>
                <c:f>Sheet1!$AD$153:$AG$153</c:f>
                <c:numCache>
                  <c:formatCode>General</c:formatCode>
                  <c:ptCount val="4"/>
                  <c:pt idx="0">
                    <c:v>5.13</c:v>
                  </c:pt>
                  <c:pt idx="1">
                    <c:v>5.25</c:v>
                  </c:pt>
                  <c:pt idx="2">
                    <c:v>4.22</c:v>
                  </c:pt>
                  <c:pt idx="3">
                    <c:v>4.85</c:v>
                  </c:pt>
                </c:numCache>
              </c:numRef>
            </c:plus>
            <c:minus>
              <c:numRef>
                <c:f>Sheet1!$AD$153:$AG$153</c:f>
                <c:numCache>
                  <c:formatCode>General</c:formatCode>
                  <c:ptCount val="4"/>
                  <c:pt idx="0">
                    <c:v>5.13</c:v>
                  </c:pt>
                  <c:pt idx="1">
                    <c:v>5.25</c:v>
                  </c:pt>
                  <c:pt idx="2">
                    <c:v>4.22</c:v>
                  </c:pt>
                  <c:pt idx="3">
                    <c:v>4.85</c:v>
                  </c:pt>
                </c:numCache>
              </c:numRef>
            </c:minus>
          </c:errBars>
          <c:cat>
            <c:multiLvlStrRef>
              <c:f>Sheet1!$AL$78:$AO$79</c:f>
              <c:multiLvlStrCache>
                <c:ptCount val="4"/>
                <c:lvl>
                  <c:pt idx="0">
                    <c:v>NB</c:v>
                  </c:pt>
                  <c:pt idx="1">
                    <c:v>WB</c:v>
                  </c:pt>
                  <c:pt idx="2">
                    <c:v>NB</c:v>
                  </c:pt>
                  <c:pt idx="3">
                    <c:v>WB</c:v>
                  </c:pt>
                </c:lvl>
                <c:lvl>
                  <c:pt idx="0">
                    <c:v>Quiet</c:v>
                  </c:pt>
                  <c:pt idx="2">
                    <c:v>Noise</c:v>
                  </c:pt>
                </c:lvl>
              </c:multiLvlStrCache>
            </c:multiLvlStrRef>
          </c:cat>
          <c:val>
            <c:numRef>
              <c:f>Sheet1!$AD$151:$AG$151</c:f>
              <c:numCache>
                <c:formatCode>General</c:formatCode>
                <c:ptCount val="4"/>
                <c:pt idx="0">
                  <c:v>53.51</c:v>
                </c:pt>
                <c:pt idx="1">
                  <c:v>45.22</c:v>
                </c:pt>
                <c:pt idx="2">
                  <c:v>91.19</c:v>
                </c:pt>
                <c:pt idx="3">
                  <c:v>80.97</c:v>
                </c:pt>
              </c:numCache>
            </c:numRef>
          </c:val>
          <c:smooth val="0"/>
        </c:ser>
        <c:ser>
          <c:idx val="0"/>
          <c:order val="1"/>
          <c:tx>
            <c:v>Audio-Visual</c:v>
          </c:tx>
          <c:spPr>
            <a:ln w="1905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rgbClr val="FF0000"/>
              </a:solidFill>
              <a:ln>
                <a:noFill/>
              </a:ln>
            </c:spPr>
          </c:marker>
          <c:dPt>
            <c:idx val="2"/>
            <c:bubble3D val="0"/>
            <c:spPr>
              <a:ln w="19050">
                <a:noFill/>
              </a:ln>
            </c:spPr>
          </c:dPt>
          <c:errBars>
            <c:errDir val="y"/>
            <c:errBarType val="both"/>
            <c:errValType val="cust"/>
            <c:noEndCap val="0"/>
            <c:plus>
              <c:numRef>
                <c:f>Sheet1!$AH$153:$AK$153</c:f>
                <c:numCache>
                  <c:formatCode>General</c:formatCode>
                  <c:ptCount val="4"/>
                  <c:pt idx="0">
                    <c:v>3.87</c:v>
                  </c:pt>
                  <c:pt idx="1">
                    <c:v>4.63</c:v>
                  </c:pt>
                  <c:pt idx="2">
                    <c:v>4.64</c:v>
                  </c:pt>
                  <c:pt idx="3">
                    <c:v>4.28</c:v>
                  </c:pt>
                </c:numCache>
              </c:numRef>
            </c:plus>
            <c:minus>
              <c:numRef>
                <c:f>Sheet1!$AH$153:$AK$153</c:f>
                <c:numCache>
                  <c:formatCode>General</c:formatCode>
                  <c:ptCount val="4"/>
                  <c:pt idx="0">
                    <c:v>3.87</c:v>
                  </c:pt>
                  <c:pt idx="1">
                    <c:v>4.63</c:v>
                  </c:pt>
                  <c:pt idx="2">
                    <c:v>4.64</c:v>
                  </c:pt>
                  <c:pt idx="3">
                    <c:v>4.28</c:v>
                  </c:pt>
                </c:numCache>
              </c:numRef>
            </c:minus>
          </c:errBars>
          <c:cat>
            <c:multiLvlStrRef>
              <c:f>Sheet1!$AL$78:$AO$79</c:f>
              <c:multiLvlStrCache>
                <c:ptCount val="4"/>
                <c:lvl>
                  <c:pt idx="0">
                    <c:v>NB</c:v>
                  </c:pt>
                  <c:pt idx="1">
                    <c:v>WB</c:v>
                  </c:pt>
                  <c:pt idx="2">
                    <c:v>NB</c:v>
                  </c:pt>
                  <c:pt idx="3">
                    <c:v>WB</c:v>
                  </c:pt>
                </c:lvl>
                <c:lvl>
                  <c:pt idx="0">
                    <c:v>Quiet</c:v>
                  </c:pt>
                  <c:pt idx="2">
                    <c:v>Noise</c:v>
                  </c:pt>
                </c:lvl>
              </c:multiLvlStrCache>
            </c:multiLvlStrRef>
          </c:cat>
          <c:val>
            <c:numRef>
              <c:f>Sheet1!$AH$151:$AK$151</c:f>
              <c:numCache>
                <c:formatCode>General</c:formatCode>
                <c:ptCount val="4"/>
                <c:pt idx="0">
                  <c:v>11.68</c:v>
                </c:pt>
                <c:pt idx="1">
                  <c:v>8.69</c:v>
                </c:pt>
                <c:pt idx="2">
                  <c:v>33.53</c:v>
                </c:pt>
                <c:pt idx="3">
                  <c:v>26.2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1498408"/>
        <c:axId val="2121495336"/>
      </c:lineChart>
      <c:catAx>
        <c:axId val="2121498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1495336"/>
        <c:crosses val="autoZero"/>
        <c:auto val="1"/>
        <c:lblAlgn val="ctr"/>
        <c:lblOffset val="100"/>
        <c:noMultiLvlLbl val="0"/>
      </c:catAx>
      <c:valAx>
        <c:axId val="2121495336"/>
        <c:scaling>
          <c:orientation val="minMax"/>
          <c:max val="15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SMEQ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1498408"/>
        <c:crosses val="autoZero"/>
        <c:crossBetween val="between"/>
        <c:majorUnit val="10.0"/>
      </c:valAx>
    </c:plotArea>
    <c:legend>
      <c:legendPos val="r"/>
      <c:layout>
        <c:manualLayout>
          <c:xMode val="edge"/>
          <c:yMode val="edge"/>
          <c:x val="0.82700142427706"/>
          <c:y val="0.327216074920116"/>
          <c:w val="0.154869468779412"/>
          <c:h val="0.43665355884574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0.0"/>
                  <c:y val="-0.035836178437456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165484667454652"/>
                  <c:y val="-0.023890785624970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"/>
                  <c:y val="-0.019112628499976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"/>
                  <c:y val="-0.02627986418746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21354020908073E-16"/>
                  <c:y val="-0.02150170706247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"/>
                  <c:y val="-0.019112628499976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Analysis!$J$109:$O$109</c:f>
                <c:numCache>
                  <c:formatCode>General</c:formatCode>
                  <c:ptCount val="6"/>
                  <c:pt idx="0">
                    <c:v>3.73</c:v>
                  </c:pt>
                  <c:pt idx="1">
                    <c:v>2.85</c:v>
                  </c:pt>
                  <c:pt idx="2">
                    <c:v>1.68</c:v>
                  </c:pt>
                  <c:pt idx="3">
                    <c:v>2.8</c:v>
                  </c:pt>
                  <c:pt idx="4">
                    <c:v>2.93</c:v>
                  </c:pt>
                  <c:pt idx="5">
                    <c:v>1.9</c:v>
                  </c:pt>
                </c:numCache>
              </c:numRef>
            </c:plus>
            <c:minus>
              <c:numRef>
                <c:f>Analysis!$J$109:$O$109</c:f>
                <c:numCache>
                  <c:formatCode>General</c:formatCode>
                  <c:ptCount val="6"/>
                  <c:pt idx="0">
                    <c:v>3.73</c:v>
                  </c:pt>
                  <c:pt idx="1">
                    <c:v>2.85</c:v>
                  </c:pt>
                  <c:pt idx="2">
                    <c:v>1.68</c:v>
                  </c:pt>
                  <c:pt idx="3">
                    <c:v>2.8</c:v>
                  </c:pt>
                  <c:pt idx="4">
                    <c:v>2.93</c:v>
                  </c:pt>
                  <c:pt idx="5">
                    <c:v>1.9</c:v>
                  </c:pt>
                </c:numCache>
              </c:numRef>
            </c:minus>
          </c:errBars>
          <c:cat>
            <c:multiLvlStrRef>
              <c:f>Analysis!$C$133:$H$134</c:f>
              <c:multiLvlStrCache>
                <c:ptCount val="6"/>
                <c:lvl>
                  <c:pt idx="0">
                    <c:v>NB</c:v>
                  </c:pt>
                  <c:pt idx="1">
                    <c:v>WB</c:v>
                  </c:pt>
                  <c:pt idx="2">
                    <c:v>-100 ms</c:v>
                  </c:pt>
                  <c:pt idx="3">
                    <c:v>0 ms</c:v>
                  </c:pt>
                  <c:pt idx="4">
                    <c:v>+100 ms</c:v>
                  </c:pt>
                  <c:pt idx="5">
                    <c:v>+200 ms</c:v>
                  </c:pt>
                </c:lvl>
                <c:lvl>
                  <c:pt idx="0">
                    <c:v>A-only</c:v>
                  </c:pt>
                  <c:pt idx="2">
                    <c:v>AV (NB 15 fps)</c:v>
                  </c:pt>
                </c:lvl>
              </c:multiLvlStrCache>
            </c:multiLvlStrRef>
          </c:cat>
          <c:val>
            <c:numRef>
              <c:f>Analysis!$J$107:$O$107</c:f>
              <c:numCache>
                <c:formatCode>General</c:formatCode>
                <c:ptCount val="6"/>
                <c:pt idx="0">
                  <c:v>57.0</c:v>
                </c:pt>
                <c:pt idx="1">
                  <c:v>70.3</c:v>
                </c:pt>
                <c:pt idx="2">
                  <c:v>70.45</c:v>
                </c:pt>
                <c:pt idx="3">
                  <c:v>87.95</c:v>
                </c:pt>
                <c:pt idx="4">
                  <c:v>90.9</c:v>
                </c:pt>
                <c:pt idx="5">
                  <c:v>77.6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3820616"/>
        <c:axId val="2123823624"/>
      </c:barChart>
      <c:catAx>
        <c:axId val="2123820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23823624"/>
        <c:crosses val="autoZero"/>
        <c:auto val="1"/>
        <c:lblAlgn val="ctr"/>
        <c:lblOffset val="100"/>
        <c:noMultiLvlLbl val="0"/>
      </c:catAx>
      <c:valAx>
        <c:axId val="2123823624"/>
        <c:scaling>
          <c:orientation val="minMax"/>
          <c:max val="102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# of Words Correct (max=102</a:t>
                </a:r>
                <a:r>
                  <a:rPr lang="en-US" sz="1400" dirty="0" smtClean="0"/>
                  <a:t>)  -  (n=20)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23820616"/>
        <c:crosses val="autoZero"/>
        <c:crossBetween val="between"/>
        <c:majorUnit val="10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61745016786955"/>
          <c:y val="0.0584707508126053"/>
          <c:w val="0.880633944133931"/>
          <c:h val="0.740403251390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'Intelligibility ANOVA'!$K$65</c:f>
              <c:strCache>
                <c:ptCount val="1"/>
                <c:pt idx="0">
                  <c:v>G.711 mulaw</c:v>
                </c:pt>
              </c:strCache>
            </c:strRef>
          </c:tx>
          <c:invertIfNegative val="0"/>
          <c:dLbls>
            <c:spPr>
              <a:solidFill>
                <a:schemeClr val="bg2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'Intelligibility ANOVA'!$J$40</c:f>
                <c:numCache>
                  <c:formatCode>General</c:formatCode>
                  <c:ptCount val="1"/>
                  <c:pt idx="0">
                    <c:v>2.990942185467293</c:v>
                  </c:pt>
                </c:numCache>
              </c:numRef>
            </c:plus>
            <c:minus>
              <c:numRef>
                <c:f>'Intelligibility ANOVA'!$J$40</c:f>
                <c:numCache>
                  <c:formatCode>General</c:formatCode>
                  <c:ptCount val="1"/>
                  <c:pt idx="0">
                    <c:v>2.990942185467293</c:v>
                  </c:pt>
                </c:numCache>
              </c:numRef>
            </c:minus>
          </c:errBars>
          <c:val>
            <c:numRef>
              <c:f>'Intelligibility ANOVA'!$J$38</c:f>
              <c:numCache>
                <c:formatCode>0.0</c:formatCode>
                <c:ptCount val="1"/>
                <c:pt idx="0">
                  <c:v>87.74509803921567</c:v>
                </c:pt>
              </c:numCache>
            </c:numRef>
          </c:val>
        </c:ser>
        <c:ser>
          <c:idx val="1"/>
          <c:order val="1"/>
          <c:tx>
            <c:strRef>
              <c:f>'Intelligibility ANOVA'!$L$65</c:f>
              <c:strCache>
                <c:ptCount val="1"/>
                <c:pt idx="0">
                  <c:v>AMR-NB 5.95</c:v>
                </c:pt>
              </c:strCache>
            </c:strRef>
          </c:tx>
          <c:invertIfNegative val="0"/>
          <c:dLbls>
            <c:spPr>
              <a:solidFill>
                <a:schemeClr val="accent2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'Intelligibility ANOVA'!$K$40</c:f>
                <c:numCache>
                  <c:formatCode>General</c:formatCode>
                  <c:ptCount val="1"/>
                  <c:pt idx="0">
                    <c:v>2.678371813331047</c:v>
                  </c:pt>
                </c:numCache>
              </c:numRef>
            </c:plus>
            <c:minus>
              <c:numRef>
                <c:f>'Intelligibility ANOVA'!$K$40</c:f>
                <c:numCache>
                  <c:formatCode>General</c:formatCode>
                  <c:ptCount val="1"/>
                  <c:pt idx="0">
                    <c:v>2.678371813331047</c:v>
                  </c:pt>
                </c:numCache>
              </c:numRef>
            </c:minus>
          </c:errBars>
          <c:val>
            <c:numRef>
              <c:f>'Intelligibility ANOVA'!$K$38</c:f>
              <c:numCache>
                <c:formatCode>0.0</c:formatCode>
                <c:ptCount val="1"/>
                <c:pt idx="0">
                  <c:v>85.9477124183006</c:v>
                </c:pt>
              </c:numCache>
            </c:numRef>
          </c:val>
        </c:ser>
        <c:ser>
          <c:idx val="2"/>
          <c:order val="2"/>
          <c:tx>
            <c:strRef>
              <c:f>'Intelligibility ANOVA'!$M$65</c:f>
              <c:strCache>
                <c:ptCount val="1"/>
                <c:pt idx="0">
                  <c:v>AMR-NB 12.2</c:v>
                </c:pt>
              </c:strCache>
            </c:strRef>
          </c:tx>
          <c:invertIfNegative val="0"/>
          <c:dLbls>
            <c:spPr>
              <a:solidFill>
                <a:schemeClr val="accent3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'Intelligibility ANOVA'!$L$40</c:f>
                <c:numCache>
                  <c:formatCode>General</c:formatCode>
                  <c:ptCount val="1"/>
                  <c:pt idx="0">
                    <c:v>2.465457641179146</c:v>
                  </c:pt>
                </c:numCache>
              </c:numRef>
            </c:plus>
            <c:minus>
              <c:numRef>
                <c:f>'Intelligibility ANOVA'!$L$40</c:f>
                <c:numCache>
                  <c:formatCode>General</c:formatCode>
                  <c:ptCount val="1"/>
                  <c:pt idx="0">
                    <c:v>2.465457641179146</c:v>
                  </c:pt>
                </c:numCache>
              </c:numRef>
            </c:minus>
          </c:errBars>
          <c:val>
            <c:numRef>
              <c:f>'Intelligibility ANOVA'!$L$38</c:f>
              <c:numCache>
                <c:formatCode>0.0</c:formatCode>
                <c:ptCount val="1"/>
                <c:pt idx="0">
                  <c:v>89.07952069716773</c:v>
                </c:pt>
              </c:numCache>
            </c:numRef>
          </c:val>
        </c:ser>
        <c:ser>
          <c:idx val="3"/>
          <c:order val="3"/>
          <c:tx>
            <c:strRef>
              <c:f>'Intelligibility ANOVA'!$P$65</c:f>
              <c:strCache>
                <c:ptCount val="1"/>
                <c:pt idx="0">
                  <c:v>AMR-WB 23.85 filtered</c:v>
                </c:pt>
              </c:strCache>
            </c:strRef>
          </c:tx>
          <c:invertIfNegative val="0"/>
          <c:dLbls>
            <c:spPr>
              <a:solidFill>
                <a:schemeClr val="accent4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'Intelligibility ANOVA'!$O$40</c:f>
                <c:numCache>
                  <c:formatCode>General</c:formatCode>
                  <c:ptCount val="1"/>
                  <c:pt idx="0">
                    <c:v>2.663934072442888</c:v>
                  </c:pt>
                </c:numCache>
              </c:numRef>
            </c:plus>
            <c:minus>
              <c:numRef>
                <c:f>'Intelligibility ANOVA'!$O$40</c:f>
                <c:numCache>
                  <c:formatCode>General</c:formatCode>
                  <c:ptCount val="1"/>
                  <c:pt idx="0">
                    <c:v>2.663934072442888</c:v>
                  </c:pt>
                </c:numCache>
              </c:numRef>
            </c:minus>
          </c:errBars>
          <c:val>
            <c:numRef>
              <c:f>'Intelligibility ANOVA'!$O$38</c:f>
              <c:numCache>
                <c:formatCode>0.0</c:formatCode>
                <c:ptCount val="1"/>
                <c:pt idx="0">
                  <c:v>90.63180827886708</c:v>
                </c:pt>
              </c:numCache>
            </c:numRef>
          </c:val>
        </c:ser>
        <c:ser>
          <c:idx val="4"/>
          <c:order val="4"/>
          <c:tx>
            <c:strRef>
              <c:f>'Intelligibility ANOVA'!$N$65</c:f>
              <c:strCache>
                <c:ptCount val="1"/>
                <c:pt idx="0">
                  <c:v>AMR-WB 12.65</c:v>
                </c:pt>
              </c:strCache>
            </c:strRef>
          </c:tx>
          <c:invertIfNegative val="0"/>
          <c:dLbls>
            <c:spPr>
              <a:solidFill>
                <a:schemeClr val="accent5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'Intelligibility ANOVA'!$M$40</c:f>
                <c:numCache>
                  <c:formatCode>General</c:formatCode>
                  <c:ptCount val="1"/>
                  <c:pt idx="0">
                    <c:v>2.394262834958523</c:v>
                  </c:pt>
                </c:numCache>
              </c:numRef>
            </c:plus>
            <c:minus>
              <c:numRef>
                <c:f>'Intelligibility ANOVA'!$M$40</c:f>
                <c:numCache>
                  <c:formatCode>General</c:formatCode>
                  <c:ptCount val="1"/>
                  <c:pt idx="0">
                    <c:v>2.394262834958523</c:v>
                  </c:pt>
                </c:numCache>
              </c:numRef>
            </c:minus>
          </c:errBars>
          <c:val>
            <c:numRef>
              <c:f>'Intelligibility ANOVA'!$M$38</c:f>
              <c:numCache>
                <c:formatCode>0.0</c:formatCode>
                <c:ptCount val="1"/>
                <c:pt idx="0">
                  <c:v>91.74836601307175</c:v>
                </c:pt>
              </c:numCache>
            </c:numRef>
          </c:val>
        </c:ser>
        <c:ser>
          <c:idx val="5"/>
          <c:order val="5"/>
          <c:tx>
            <c:strRef>
              <c:f>'Intelligibility ANOVA'!$O$65</c:f>
              <c:strCache>
                <c:ptCount val="1"/>
                <c:pt idx="0">
                  <c:v>AMR-WB 23.85</c:v>
                </c:pt>
              </c:strCache>
            </c:strRef>
          </c:tx>
          <c:invertIfNegative val="0"/>
          <c:dLbls>
            <c:spPr>
              <a:solidFill>
                <a:schemeClr val="accent6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'Intelligibility ANOVA'!$N$40</c:f>
                <c:numCache>
                  <c:formatCode>General</c:formatCode>
                  <c:ptCount val="1"/>
                  <c:pt idx="0">
                    <c:v>2.045842243304758</c:v>
                  </c:pt>
                </c:numCache>
              </c:numRef>
            </c:plus>
            <c:minus>
              <c:numRef>
                <c:f>'Intelligibility ANOVA'!$N$40</c:f>
                <c:numCache>
                  <c:formatCode>General</c:formatCode>
                  <c:ptCount val="1"/>
                  <c:pt idx="0">
                    <c:v>2.045842243304758</c:v>
                  </c:pt>
                </c:numCache>
              </c:numRef>
            </c:minus>
          </c:errBars>
          <c:val>
            <c:numRef>
              <c:f>'Intelligibility ANOVA'!$N$38</c:f>
              <c:numCache>
                <c:formatCode>0.0</c:formatCode>
                <c:ptCount val="1"/>
                <c:pt idx="0">
                  <c:v>92.89215686274507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0"/>
        <c:axId val="2124922824"/>
        <c:axId val="2124928360"/>
      </c:barChart>
      <c:catAx>
        <c:axId val="212492282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Condition</a:t>
                </a:r>
              </a:p>
            </c:rich>
          </c:tx>
          <c:layout>
            <c:manualLayout>
              <c:xMode val="edge"/>
              <c:yMode val="edge"/>
              <c:x val="0.508382248740038"/>
              <c:y val="0.82565266938159"/>
            </c:manualLayout>
          </c:layout>
          <c:overlay val="0"/>
        </c:title>
        <c:majorTickMark val="out"/>
        <c:minorTickMark val="none"/>
        <c:tickLblPos val="nextTo"/>
        <c:crossAx val="2124928360"/>
        <c:crosses val="autoZero"/>
        <c:auto val="1"/>
        <c:lblAlgn val="ctr"/>
        <c:lblOffset val="100"/>
        <c:noMultiLvlLbl val="0"/>
      </c:catAx>
      <c:valAx>
        <c:axId val="2124928360"/>
        <c:scaling>
          <c:orientation val="minMax"/>
          <c:max val="100.0"/>
          <c:min val="8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% Word</a:t>
                </a:r>
                <a:r>
                  <a:rPr lang="en-US" sz="1400" baseline="0" dirty="0"/>
                  <a:t>s </a:t>
                </a:r>
                <a:r>
                  <a:rPr lang="en-US" sz="1400" baseline="0" dirty="0" smtClean="0"/>
                  <a:t>Understood (n=36)</a:t>
                </a:r>
                <a:endParaRPr lang="en-US" sz="14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24922824"/>
        <c:crosses val="autoZero"/>
        <c:crossBetween val="between"/>
        <c:majorUnit val="2.0"/>
        <c:minorUnit val="1.0"/>
      </c:valAx>
    </c:plotArea>
    <c:legend>
      <c:legendPos val="b"/>
      <c:layout>
        <c:manualLayout>
          <c:xMode val="edge"/>
          <c:yMode val="edge"/>
          <c:x val="0.0"/>
          <c:y val="0.876077974331229"/>
          <c:w val="1.0"/>
          <c:h val="0.12297183450917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Mean</a:t>
            </a:r>
            <a:r>
              <a:rPr lang="en-US" sz="2000" baseline="0" dirty="0"/>
              <a:t> Opinion Score </a:t>
            </a:r>
            <a:r>
              <a:rPr lang="en-US" sz="1600" b="0" baseline="0" dirty="0"/>
              <a:t>(n=36)</a:t>
            </a:r>
            <a:endParaRPr lang="en-US" sz="1600" b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817904878134644"/>
          <c:y val="0.113195756915087"/>
          <c:w val="0.898835443632139"/>
          <c:h val="0.721501340254007"/>
        </c:manualLayout>
      </c:layout>
      <c:barChart>
        <c:barDir val="col"/>
        <c:grouping val="clustered"/>
        <c:varyColors val="0"/>
        <c:ser>
          <c:idx val="0"/>
          <c:order val="0"/>
          <c:tx>
            <c:v>G.711 mulaw</c:v>
          </c:tx>
          <c:invertIfNegative val="0"/>
          <c:dLbls>
            <c:dLbl>
              <c:idx val="0"/>
              <c:spPr>
                <a:solidFill>
                  <a:schemeClr val="bg2">
                    <a:lumMod val="60000"/>
                    <a:lumOff val="40000"/>
                  </a:schemeClr>
                </a:solidFill>
              </c:spPr>
              <c:txPr>
                <a:bodyPr/>
                <a:lstStyle/>
                <a:p>
                  <a:pPr>
                    <a:defRPr sz="1400" baseline="0"/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'Data &amp; Graphs'!$H$41</c:f>
                <c:numCache>
                  <c:formatCode>General</c:formatCode>
                  <c:ptCount val="1"/>
                  <c:pt idx="0">
                    <c:v>0.135758370264974</c:v>
                  </c:pt>
                </c:numCache>
              </c:numRef>
            </c:plus>
            <c:minus>
              <c:numRef>
                <c:f>'Data &amp; Graphs'!$H$41</c:f>
                <c:numCache>
                  <c:formatCode>General</c:formatCode>
                  <c:ptCount val="1"/>
                  <c:pt idx="0">
                    <c:v>0.135758370264974</c:v>
                  </c:pt>
                </c:numCache>
              </c:numRef>
            </c:minus>
          </c:errBars>
          <c:cat>
            <c:numRef>
              <c:f>'Data &amp; Graphs'!$P$74:$U$74</c:f>
              <c:numCache>
                <c:formatCode>General</c:formatCode>
                <c:ptCount val="6"/>
              </c:numCache>
            </c:numRef>
          </c:cat>
          <c:val>
            <c:numRef>
              <c:f>'Data &amp; Graphs'!$H$39</c:f>
              <c:numCache>
                <c:formatCode>0.0</c:formatCode>
                <c:ptCount val="1"/>
                <c:pt idx="0">
                  <c:v>3.722222222222222</c:v>
                </c:pt>
              </c:numCache>
            </c:numRef>
          </c:val>
        </c:ser>
        <c:ser>
          <c:idx val="1"/>
          <c:order val="1"/>
          <c:tx>
            <c:v>AMR-NB 5.95</c:v>
          </c:tx>
          <c:invertIfNegative val="0"/>
          <c:dLbls>
            <c:spPr>
              <a:solidFill>
                <a:schemeClr val="accent2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'Data &amp; Graphs'!$M$41</c:f>
                <c:numCache>
                  <c:formatCode>General</c:formatCode>
                  <c:ptCount val="1"/>
                  <c:pt idx="0">
                    <c:v>0.16122054302124</c:v>
                  </c:pt>
                </c:numCache>
              </c:numRef>
            </c:plus>
            <c:minus>
              <c:numRef>
                <c:f>'Data &amp; Graphs'!$M$41</c:f>
                <c:numCache>
                  <c:formatCode>General</c:formatCode>
                  <c:ptCount val="1"/>
                  <c:pt idx="0">
                    <c:v>0.16122054302124</c:v>
                  </c:pt>
                </c:numCache>
              </c:numRef>
            </c:minus>
          </c:errBars>
          <c:cat>
            <c:numRef>
              <c:f>'Data &amp; Graphs'!$P$74:$U$74</c:f>
              <c:numCache>
                <c:formatCode>General</c:formatCode>
                <c:ptCount val="6"/>
              </c:numCache>
            </c:numRef>
          </c:cat>
          <c:val>
            <c:numRef>
              <c:f>'Data &amp; Graphs'!$M$39</c:f>
              <c:numCache>
                <c:formatCode>0.0</c:formatCode>
                <c:ptCount val="1"/>
                <c:pt idx="0">
                  <c:v>3.416666666666666</c:v>
                </c:pt>
              </c:numCache>
            </c:numRef>
          </c:val>
        </c:ser>
        <c:ser>
          <c:idx val="2"/>
          <c:order val="2"/>
          <c:tx>
            <c:v>AMR-NB 12.20</c:v>
          </c:tx>
          <c:invertIfNegative val="0"/>
          <c:dLbls>
            <c:spPr>
              <a:solidFill>
                <a:schemeClr val="accent3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'Data &amp; Graphs'!$R$41</c:f>
                <c:numCache>
                  <c:formatCode>General</c:formatCode>
                  <c:ptCount val="1"/>
                  <c:pt idx="0">
                    <c:v>0.136970883503355</c:v>
                  </c:pt>
                </c:numCache>
              </c:numRef>
            </c:plus>
            <c:minus>
              <c:numRef>
                <c:f>'Data &amp; Graphs'!$R$41</c:f>
                <c:numCache>
                  <c:formatCode>General</c:formatCode>
                  <c:ptCount val="1"/>
                  <c:pt idx="0">
                    <c:v>0.136970883503355</c:v>
                  </c:pt>
                </c:numCache>
              </c:numRef>
            </c:minus>
          </c:errBars>
          <c:cat>
            <c:numRef>
              <c:f>'Data &amp; Graphs'!$P$74:$U$74</c:f>
              <c:numCache>
                <c:formatCode>General</c:formatCode>
                <c:ptCount val="6"/>
              </c:numCache>
            </c:numRef>
          </c:cat>
          <c:val>
            <c:numRef>
              <c:f>'Data &amp; Graphs'!$R$39</c:f>
              <c:numCache>
                <c:formatCode>0.0</c:formatCode>
                <c:ptCount val="1"/>
                <c:pt idx="0">
                  <c:v>3.694444444444445</c:v>
                </c:pt>
              </c:numCache>
            </c:numRef>
          </c:val>
        </c:ser>
        <c:ser>
          <c:idx val="5"/>
          <c:order val="3"/>
          <c:tx>
            <c:v>AMR-WB 23.85 filtered</c:v>
          </c:tx>
          <c:spPr>
            <a:solidFill>
              <a:schemeClr val="accent4"/>
            </a:solidFill>
          </c:spPr>
          <c:invertIfNegative val="0"/>
          <c:dLbls>
            <c:spPr>
              <a:solidFill>
                <a:schemeClr val="accent4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'Data &amp; Graphs'!$AG$41</c:f>
                <c:numCache>
                  <c:formatCode>General</c:formatCode>
                  <c:ptCount val="1"/>
                  <c:pt idx="0">
                    <c:v>0.156853991352387</c:v>
                  </c:pt>
                </c:numCache>
              </c:numRef>
            </c:plus>
            <c:minus>
              <c:numRef>
                <c:f>'Data &amp; Graphs'!$AG$41</c:f>
                <c:numCache>
                  <c:formatCode>General</c:formatCode>
                  <c:ptCount val="1"/>
                  <c:pt idx="0">
                    <c:v>0.156853991352387</c:v>
                  </c:pt>
                </c:numCache>
              </c:numRef>
            </c:minus>
          </c:errBars>
          <c:cat>
            <c:numRef>
              <c:f>'Data &amp; Graphs'!$P$74:$U$74</c:f>
              <c:numCache>
                <c:formatCode>General</c:formatCode>
                <c:ptCount val="6"/>
              </c:numCache>
            </c:numRef>
          </c:cat>
          <c:val>
            <c:numRef>
              <c:f>'Data &amp; Graphs'!$AG$39</c:f>
              <c:numCache>
                <c:formatCode>0.0</c:formatCode>
                <c:ptCount val="1"/>
                <c:pt idx="0">
                  <c:v>3.833333333333333</c:v>
                </c:pt>
              </c:numCache>
            </c:numRef>
          </c:val>
        </c:ser>
        <c:ser>
          <c:idx val="3"/>
          <c:order val="4"/>
          <c:tx>
            <c:v>AMR-WB 12.65</c:v>
          </c:tx>
          <c:spPr>
            <a:solidFill>
              <a:schemeClr val="accent5"/>
            </a:solidFill>
          </c:spPr>
          <c:invertIfNegative val="0"/>
          <c:dLbls>
            <c:spPr>
              <a:solidFill>
                <a:schemeClr val="accent5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'Data &amp; Graphs'!$W$41</c:f>
                <c:numCache>
                  <c:formatCode>General</c:formatCode>
                  <c:ptCount val="1"/>
                  <c:pt idx="0">
                    <c:v>0.113467085718486</c:v>
                  </c:pt>
                </c:numCache>
              </c:numRef>
            </c:plus>
            <c:minus>
              <c:numRef>
                <c:f>'Data &amp; Graphs'!$W$41</c:f>
                <c:numCache>
                  <c:formatCode>General</c:formatCode>
                  <c:ptCount val="1"/>
                  <c:pt idx="0">
                    <c:v>0.113467085718486</c:v>
                  </c:pt>
                </c:numCache>
              </c:numRef>
            </c:minus>
          </c:errBars>
          <c:cat>
            <c:numRef>
              <c:f>'Data &amp; Graphs'!$P$74:$U$74</c:f>
              <c:numCache>
                <c:formatCode>General</c:formatCode>
                <c:ptCount val="6"/>
              </c:numCache>
            </c:numRef>
          </c:cat>
          <c:val>
            <c:numRef>
              <c:f>'Data &amp; Graphs'!$W$39</c:f>
              <c:numCache>
                <c:formatCode>0.0</c:formatCode>
                <c:ptCount val="1"/>
                <c:pt idx="0">
                  <c:v>4.222222222222222</c:v>
                </c:pt>
              </c:numCache>
            </c:numRef>
          </c:val>
        </c:ser>
        <c:ser>
          <c:idx val="4"/>
          <c:order val="5"/>
          <c:tx>
            <c:v>AMR-WB 23.85</c:v>
          </c:tx>
          <c:spPr>
            <a:solidFill>
              <a:schemeClr val="accent6"/>
            </a:solidFill>
          </c:spPr>
          <c:invertIfNegative val="0"/>
          <c:dLbls>
            <c:spPr>
              <a:solidFill>
                <a:schemeClr val="accent6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'Data &amp; Graphs'!$AB$41</c:f>
                <c:numCache>
                  <c:formatCode>General</c:formatCode>
                  <c:ptCount val="1"/>
                  <c:pt idx="0">
                    <c:v>0.0934353184302313</c:v>
                  </c:pt>
                </c:numCache>
              </c:numRef>
            </c:plus>
            <c:minus>
              <c:numRef>
                <c:f>'Data &amp; Graphs'!$AB$41</c:f>
                <c:numCache>
                  <c:formatCode>General</c:formatCode>
                  <c:ptCount val="1"/>
                  <c:pt idx="0">
                    <c:v>0.0934353184302313</c:v>
                  </c:pt>
                </c:numCache>
              </c:numRef>
            </c:minus>
          </c:errBars>
          <c:cat>
            <c:numRef>
              <c:f>'Data &amp; Graphs'!$P$74:$U$74</c:f>
              <c:numCache>
                <c:formatCode>General</c:formatCode>
                <c:ptCount val="6"/>
              </c:numCache>
            </c:numRef>
          </c:cat>
          <c:val>
            <c:numRef>
              <c:f>'Data &amp; Graphs'!$AB$39</c:f>
              <c:numCache>
                <c:formatCode>0.0</c:formatCode>
                <c:ptCount val="1"/>
                <c:pt idx="0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-100"/>
        <c:axId val="2120694296"/>
        <c:axId val="2120699832"/>
      </c:barChart>
      <c:catAx>
        <c:axId val="2120694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Condition</a:t>
                </a:r>
              </a:p>
            </c:rich>
          </c:tx>
          <c:layout>
            <c:manualLayout>
              <c:xMode val="edge"/>
              <c:yMode val="edge"/>
              <c:x val="0.493205229003603"/>
              <c:y val="0.85523629121857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2120699832"/>
        <c:crosses val="autoZero"/>
        <c:auto val="1"/>
        <c:lblAlgn val="ctr"/>
        <c:lblOffset val="100"/>
        <c:noMultiLvlLbl val="0"/>
      </c:catAx>
      <c:valAx>
        <c:axId val="2120699832"/>
        <c:scaling>
          <c:orientation val="minMax"/>
          <c:max val="5.0"/>
          <c:min val="1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MOS 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20694296"/>
        <c:crosses val="autoZero"/>
        <c:crossBetween val="between"/>
        <c:majorUnit val="1.0"/>
      </c:valAx>
    </c:plotArea>
    <c:legend>
      <c:legendPos val="b"/>
      <c:layout>
        <c:manualLayout>
          <c:xMode val="edge"/>
          <c:yMode val="edge"/>
          <c:x val="0.0"/>
          <c:y val="0.906394001738436"/>
          <c:w val="1.0"/>
          <c:h val="0.0917588620106096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00989604396127"/>
          <c:y val="0.0584997823764492"/>
          <c:w val="0.742763755738992"/>
          <c:h val="0.773423416294069"/>
        </c:manualLayout>
      </c:layout>
      <c:barChart>
        <c:barDir val="col"/>
        <c:grouping val="clustered"/>
        <c:varyColors val="0"/>
        <c:ser>
          <c:idx val="1"/>
          <c:order val="0"/>
          <c:tx>
            <c:v>Would Purchase and Use</c:v>
          </c:tx>
          <c:spPr>
            <a:solidFill>
              <a:srgbClr val="008000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'Data &amp; Graphs'!$H$66:$N$67</c:f>
              <c:multiLvlStrCache>
                <c:ptCount val="6"/>
                <c:lvl>
                  <c:pt idx="0">
                    <c:v>G.711 ulaw</c:v>
                  </c:pt>
                  <c:pt idx="1">
                    <c:v>AMR-NB 5.95 kbps</c:v>
                  </c:pt>
                  <c:pt idx="2">
                    <c:v>AMR-NB 12.20 kbps</c:v>
                  </c:pt>
                  <c:pt idx="3">
                    <c:v>AMR-WB 23.85 kbps filtered</c:v>
                  </c:pt>
                  <c:pt idx="4">
                    <c:v>AMR-WB 12.65 kbps</c:v>
                  </c:pt>
                  <c:pt idx="5">
                    <c:v>AMR-WB 23.85 kbps</c:v>
                  </c:pt>
                </c:lvl>
                <c:lvl>
                  <c:pt idx="0">
                    <c:v>39%</c:v>
                  </c:pt>
                  <c:pt idx="1">
                    <c:v>36%</c:v>
                  </c:pt>
                  <c:pt idx="2">
                    <c:v>42%</c:v>
                  </c:pt>
                  <c:pt idx="3">
                    <c:v>50%</c:v>
                  </c:pt>
                  <c:pt idx="4">
                    <c:v>72%</c:v>
                  </c:pt>
                  <c:pt idx="5">
                    <c:v>78%</c:v>
                  </c:pt>
                </c:lvl>
              </c:multiLvlStrCache>
            </c:multiLvlStrRef>
          </c:cat>
          <c:val>
            <c:numRef>
              <c:f>('Data &amp; Graphs'!$I$39,'Data &amp; Graphs'!$N$39,'Data &amp; Graphs'!$S$39,'Data &amp; Graphs'!$AH$39,'Data &amp; Graphs'!$X$39,'Data &amp; Graphs'!$AC$39)</c:f>
              <c:numCache>
                <c:formatCode>General</c:formatCode>
                <c:ptCount val="6"/>
                <c:pt idx="0">
                  <c:v>14.0</c:v>
                </c:pt>
                <c:pt idx="1">
                  <c:v>13.0</c:v>
                </c:pt>
                <c:pt idx="2">
                  <c:v>15.0</c:v>
                </c:pt>
                <c:pt idx="3">
                  <c:v>18.0</c:v>
                </c:pt>
                <c:pt idx="4">
                  <c:v>26.0</c:v>
                </c:pt>
                <c:pt idx="5">
                  <c:v>28.0</c:v>
                </c:pt>
              </c:numCache>
            </c:numRef>
          </c:val>
        </c:ser>
        <c:ser>
          <c:idx val="0"/>
          <c:order val="1"/>
          <c:tx>
            <c:v>Would Not Purchase and Use</c:v>
          </c:tx>
          <c:spPr>
            <a:solidFill>
              <a:srgbClr val="FF0000"/>
            </a:solidFill>
          </c:spPr>
          <c:invertIfNegative val="0"/>
          <c:cat>
            <c:multiLvlStrRef>
              <c:f>'Data &amp; Graphs'!$H$66:$N$67</c:f>
              <c:multiLvlStrCache>
                <c:ptCount val="6"/>
                <c:lvl>
                  <c:pt idx="0">
                    <c:v>G.711 ulaw</c:v>
                  </c:pt>
                  <c:pt idx="1">
                    <c:v>AMR-NB 5.95 kbps</c:v>
                  </c:pt>
                  <c:pt idx="2">
                    <c:v>AMR-NB 12.20 kbps</c:v>
                  </c:pt>
                  <c:pt idx="3">
                    <c:v>AMR-WB 23.85 kbps filtered</c:v>
                  </c:pt>
                  <c:pt idx="4">
                    <c:v>AMR-WB 12.65 kbps</c:v>
                  </c:pt>
                  <c:pt idx="5">
                    <c:v>AMR-WB 23.85 kbps</c:v>
                  </c:pt>
                </c:lvl>
                <c:lvl>
                  <c:pt idx="0">
                    <c:v>39%</c:v>
                  </c:pt>
                  <c:pt idx="1">
                    <c:v>36%</c:v>
                  </c:pt>
                  <c:pt idx="2">
                    <c:v>42%</c:v>
                  </c:pt>
                  <c:pt idx="3">
                    <c:v>50%</c:v>
                  </c:pt>
                  <c:pt idx="4">
                    <c:v>72%</c:v>
                  </c:pt>
                  <c:pt idx="5">
                    <c:v>78%</c:v>
                  </c:pt>
                </c:lvl>
              </c:multiLvlStrCache>
            </c:multiLvlStrRef>
          </c:cat>
          <c:val>
            <c:numRef>
              <c:f>('Data &amp; Graphs'!$I$40,'Data &amp; Graphs'!$N$40,'Data &amp; Graphs'!$S$40,'Data &amp; Graphs'!$AH$40,'Data &amp; Graphs'!$X$40,'Data &amp; Graphs'!$AC$40)</c:f>
              <c:numCache>
                <c:formatCode>General</c:formatCode>
                <c:ptCount val="6"/>
                <c:pt idx="0">
                  <c:v>-22.0</c:v>
                </c:pt>
                <c:pt idx="1">
                  <c:v>-23.0</c:v>
                </c:pt>
                <c:pt idx="2">
                  <c:v>-21.0</c:v>
                </c:pt>
                <c:pt idx="3">
                  <c:v>-18.0</c:v>
                </c:pt>
                <c:pt idx="4">
                  <c:v>-10.0</c:v>
                </c:pt>
                <c:pt idx="5">
                  <c:v>-8.0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axId val="2120590920"/>
        <c:axId val="2120596424"/>
      </c:barChart>
      <c:catAx>
        <c:axId val="2120590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Conditions</a:t>
                </a:r>
              </a:p>
            </c:rich>
          </c:tx>
          <c:layout>
            <c:manualLayout>
              <c:xMode val="edge"/>
              <c:yMode val="edge"/>
              <c:x val="0.855683796104434"/>
              <c:y val="0.80395657064606"/>
            </c:manualLayout>
          </c:layout>
          <c:overlay val="0"/>
        </c:title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2120596424"/>
        <c:crosses val="autoZero"/>
        <c:auto val="1"/>
        <c:lblAlgn val="ctr"/>
        <c:lblOffset val="100"/>
        <c:noMultiLvlLbl val="0"/>
      </c:catAx>
      <c:valAx>
        <c:axId val="2120596424"/>
        <c:scaling>
          <c:orientation val="minMax"/>
          <c:max val="36.0"/>
          <c:min val="-36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Number of Participants </a:t>
                </a:r>
                <a:r>
                  <a:rPr lang="en-US" sz="1400" b="0"/>
                  <a:t>(n=36)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20590920"/>
        <c:crosses val="autoZero"/>
        <c:crossBetween val="between"/>
        <c:majorUnit val="6.0"/>
      </c:valAx>
    </c:plotArea>
    <c:legend>
      <c:legendPos val="r"/>
      <c:layout>
        <c:manualLayout>
          <c:xMode val="edge"/>
          <c:yMode val="edge"/>
          <c:x val="0.84438026661141"/>
          <c:y val="0.234540763926248"/>
          <c:w val="0.139924022655063"/>
          <c:h val="0.41583102950081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0.83384</cdr:x>
      <cdr:y>0.90452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010400" y="4572000"/>
          <a:ext cx="1397000" cy="482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 smtClean="0"/>
            <a:t>Likelihood to</a:t>
          </a:r>
        </a:p>
        <a:p xmlns:a="http://schemas.openxmlformats.org/drawingml/2006/main">
          <a:pPr algn="ctr"/>
          <a:r>
            <a:rPr lang="en-US" sz="1400" b="1" dirty="0" smtClean="0"/>
            <a:t>Purchase and Use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07F12-7154-344F-83DD-3322F9C417D3}" type="datetimeFigureOut">
              <a:rPr lang="en-US" smtClean="0"/>
              <a:t>10/7/14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19D38-8061-D444-B3B1-25771E958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13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E80B8-A79E-2B4C-BC92-BA32D1E88A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67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9D38-8061-D444-B3B1-25771E9585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68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9D38-8061-D444-B3B1-25771E9585F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22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9D38-8061-D444-B3B1-25771E9585F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58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9D38-8061-D444-B3B1-25771E9585F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28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9D38-8061-D444-B3B1-25771E9585F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48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9D38-8061-D444-B3B1-25771E9585F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11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6DB1F-D0B2-F84F-A82E-8846F874046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9D38-8061-D444-B3B1-25771E9585F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36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9D38-8061-D444-B3B1-25771E9585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91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E80B8-A79E-2B4C-BC92-BA32D1E88A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50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E80B8-A79E-2B4C-BC92-BA32D1E88A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09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9D38-8061-D444-B3B1-25771E9585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32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6DB1F-D0B2-F84F-A82E-8846F874046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9D38-8061-D444-B3B1-25771E9585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32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9D38-8061-D444-B3B1-25771E9585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58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35FF7-128B-1548-873A-39A66B8452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40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826D6317-DA87-F448-940A-7B5AB778F2B7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D733184-75B4-F943-BB64-294145E56F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6317-DA87-F448-940A-7B5AB778F2B7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3184-75B4-F943-BB64-294145E56F3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6317-DA87-F448-940A-7B5AB778F2B7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3184-75B4-F943-BB64-294145E56F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6317-DA87-F448-940A-7B5AB778F2B7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3184-75B4-F943-BB64-294145E56F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6317-DA87-F448-940A-7B5AB778F2B7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3184-75B4-F943-BB64-294145E56F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6317-DA87-F448-940A-7B5AB778F2B7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3184-75B4-F943-BB64-294145E56F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6317-DA87-F448-940A-7B5AB778F2B7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3184-75B4-F943-BB64-294145E56F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826D6317-DA87-F448-940A-7B5AB778F2B7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6317-DA87-F448-940A-7B5AB778F2B7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3184-75B4-F943-BB64-294145E56F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6317-DA87-F448-940A-7B5AB778F2B7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3184-75B4-F943-BB64-294145E56F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6317-DA87-F448-940A-7B5AB778F2B7}" type="datetimeFigureOut">
              <a:rPr lang="en-US" smtClean="0"/>
              <a:t>10/7/14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3184-75B4-F943-BB64-294145E56F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6317-DA87-F448-940A-7B5AB778F2B7}" type="datetimeFigureOut">
              <a:rPr lang="en-US" smtClean="0"/>
              <a:t>10/7/14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3184-75B4-F943-BB64-294145E56F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6317-DA87-F448-940A-7B5AB778F2B7}" type="datetimeFigureOut">
              <a:rPr lang="en-US" smtClean="0"/>
              <a:t>10/7/14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3184-75B4-F943-BB64-294145E56F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6317-DA87-F448-940A-7B5AB778F2B7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3184-75B4-F943-BB64-294145E56F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826D6317-DA87-F448-940A-7B5AB778F2B7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D733184-75B4-F943-BB64-294145E56F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Relationship Id="rId3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815" y="1119385"/>
            <a:ext cx="8445911" cy="1470025"/>
          </a:xfrm>
        </p:spPr>
        <p:txBody>
          <a:bodyPr>
            <a:noAutofit/>
          </a:bodyPr>
          <a:lstStyle/>
          <a:p>
            <a:r>
              <a:rPr lang="en-US" sz="4000" dirty="0"/>
              <a:t>Voice Telecommunications Accessibility for Individuals with Hearing Loss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520" y="3044599"/>
            <a:ext cx="8308206" cy="345768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Linda Kozma-Spytek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Technology Access Program</a:t>
            </a:r>
            <a:r>
              <a:rPr lang="en-US" sz="2800" dirty="0"/>
              <a:t>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Gallaudet University; Washington, DC</a:t>
            </a:r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sz="2800" dirty="0" smtClean="0"/>
              <a:t>ETSI STQ#47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6-10 October 2014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Prague, Czech republic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1521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GB" sz="3600" b="1" dirty="0" smtClean="0">
                <a:latin typeface="+mj-lt"/>
              </a:rPr>
              <a:t>MOS</a:t>
            </a:r>
            <a:r>
              <a:rPr lang="en-GB" sz="3600" dirty="0" smtClean="0">
                <a:latin typeface="+mj-lt"/>
              </a:rPr>
              <a:t> – </a:t>
            </a:r>
            <a:r>
              <a:rPr lang="en-GB" sz="3200" dirty="0" smtClean="0">
                <a:latin typeface="+mj-lt"/>
              </a:rPr>
              <a:t>Mean Opinion Score</a:t>
            </a:r>
            <a:endParaRPr lang="en-US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099" y="1584008"/>
            <a:ext cx="8596267" cy="50035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In this experiment, we are evaluating systems that might be used for voice telecommunications services. You are going to hear a number of recorded sentences. We would like you to rate how good they sound. You will use the following scale to provide your opinion of their overall quality</a:t>
            </a:r>
            <a:r>
              <a:rPr lang="en-US" sz="2400" dirty="0" smtClean="0"/>
              <a:t>.</a:t>
            </a:r>
            <a:endParaRPr lang="en-US" sz="1200" dirty="0"/>
          </a:p>
          <a:p>
            <a:pPr marL="0" indent="0" algn="ctr">
              <a:spcBef>
                <a:spcPts val="1000"/>
              </a:spcBef>
              <a:buNone/>
            </a:pPr>
            <a:r>
              <a:rPr lang="en-US" sz="2400" dirty="0"/>
              <a:t>The overall quality of the speech was</a:t>
            </a:r>
            <a:r>
              <a:rPr lang="en-US" sz="2400" dirty="0" smtClean="0"/>
              <a:t>:</a:t>
            </a:r>
            <a:endParaRPr lang="en-US" sz="2400" dirty="0"/>
          </a:p>
          <a:p>
            <a:pPr marL="0" indent="0">
              <a:spcBef>
                <a:spcPts val="100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Excellent</a:t>
            </a:r>
            <a:endParaRPr lang="en-US" sz="2400" dirty="0"/>
          </a:p>
          <a:p>
            <a:pPr marL="0" indent="0">
              <a:spcBef>
                <a:spcPts val="1000"/>
              </a:spcBef>
              <a:buNone/>
            </a:pPr>
            <a:r>
              <a:rPr lang="en-US" sz="2400" dirty="0" smtClean="0"/>
              <a:t>			Good</a:t>
            </a:r>
            <a:endParaRPr lang="en-US" sz="2400" dirty="0"/>
          </a:p>
          <a:p>
            <a:pPr marL="0" indent="0">
              <a:spcBef>
                <a:spcPts val="1000"/>
              </a:spcBef>
              <a:buNone/>
            </a:pPr>
            <a:r>
              <a:rPr lang="en-US" sz="2400" dirty="0" smtClean="0"/>
              <a:t>			Fair</a:t>
            </a:r>
            <a:endParaRPr lang="en-US" sz="2400" dirty="0"/>
          </a:p>
          <a:p>
            <a:pPr marL="0" indent="0">
              <a:spcBef>
                <a:spcPts val="1000"/>
              </a:spcBef>
              <a:buNone/>
            </a:pPr>
            <a:r>
              <a:rPr lang="en-US" sz="2400" dirty="0" smtClean="0"/>
              <a:t>			Poor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Bad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40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74638"/>
            <a:ext cx="8636000" cy="1143000"/>
          </a:xfrm>
        </p:spPr>
        <p:txBody>
          <a:bodyPr>
            <a:noAutofit/>
          </a:bodyPr>
          <a:lstStyle/>
          <a:p>
            <a:pPr marL="742950" marR="0" lvl="1" indent="-2857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SMEQ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Subjective Mental Effort Question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5" r="64857"/>
          <a:stretch/>
        </p:blipFill>
        <p:spPr bwMode="auto">
          <a:xfrm>
            <a:off x="3005138" y="2073584"/>
            <a:ext cx="3007820" cy="46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6700" y="1610231"/>
            <a:ext cx="863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How </a:t>
            </a:r>
            <a:r>
              <a:rPr lang="en-US" dirty="0"/>
              <a:t>much </a:t>
            </a:r>
            <a:r>
              <a:rPr lang="en-US" u="sng" dirty="0"/>
              <a:t>effort</a:t>
            </a:r>
            <a:r>
              <a:rPr lang="en-US" dirty="0"/>
              <a:t> did it take to understand what the woman on the cell phone was saying?  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71834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Purchase </a:t>
            </a:r>
            <a:r>
              <a:rPr lang="en-GB" sz="3600" b="1" dirty="0" smtClean="0"/>
              <a:t>Intent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Would </a:t>
            </a:r>
            <a:r>
              <a:rPr lang="en-US" dirty="0"/>
              <a:t>you purchase (and use) a </a:t>
            </a:r>
            <a:r>
              <a:rPr lang="en-US" dirty="0" smtClean="0"/>
              <a:t>cell </a:t>
            </a:r>
            <a:r>
              <a:rPr lang="en-US" dirty="0"/>
              <a:t>phone with this level of quality in order to both hear and </a:t>
            </a:r>
            <a:r>
              <a:rPr lang="en-US" dirty="0" err="1"/>
              <a:t>lipread</a:t>
            </a:r>
            <a:r>
              <a:rPr lang="en-US" dirty="0"/>
              <a:t> your calling partner?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 algn="ctr">
              <a:buNone/>
            </a:pPr>
            <a:r>
              <a:rPr lang="en-US" dirty="0"/>
              <a:t>Yes                    No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46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3164132"/>
            <a:ext cx="7345362" cy="1676400"/>
          </a:xfrm>
        </p:spPr>
        <p:txBody>
          <a:bodyPr/>
          <a:lstStyle/>
          <a:p>
            <a:r>
              <a:rPr lang="en-US" dirty="0" smtClean="0"/>
              <a:t>Presentation Mode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Video Quality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Experiments 1 &amp; 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29969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Methods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056" y="1584009"/>
            <a:ext cx="8640374" cy="512884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24 HA/CI users listened at 70 dB SPL</a:t>
            </a:r>
          </a:p>
          <a:p>
            <a:pPr lvl="1"/>
            <a:r>
              <a:rPr lang="en-US" dirty="0" smtClean="0"/>
              <a:t>via simulated wireless device use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one set of 12 sentences per condition </a:t>
            </a:r>
            <a:r>
              <a:rPr lang="en-US" b="1" u="sng" dirty="0" smtClean="0"/>
              <a:t>(stimulus validation)</a:t>
            </a:r>
          </a:p>
          <a:p>
            <a:r>
              <a:rPr lang="en-US" dirty="0" smtClean="0"/>
              <a:t>Conditions included</a:t>
            </a:r>
          </a:p>
          <a:p>
            <a:pPr lvl="1"/>
            <a:r>
              <a:rPr lang="en-US" dirty="0" smtClean="0"/>
              <a:t>audio-only with AMR-NB @ 12.2 kbps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udio-video</a:t>
            </a:r>
            <a:r>
              <a:rPr lang="en-US" dirty="0"/>
              <a:t> </a:t>
            </a:r>
            <a:r>
              <a:rPr lang="en-US" dirty="0" smtClean="0"/>
              <a:t>with AMR-NB @ 12.2 kbps and QCIF resolution (176x144)</a:t>
            </a:r>
          </a:p>
          <a:p>
            <a:pPr lvl="2"/>
            <a:r>
              <a:rPr lang="en-US" sz="2200" dirty="0" smtClean="0"/>
              <a:t>2 frame rates: 15 fps &amp; 7.5 fps</a:t>
            </a:r>
          </a:p>
          <a:p>
            <a:pPr lvl="2"/>
            <a:r>
              <a:rPr lang="en-US" sz="2200" dirty="0" smtClean="0"/>
              <a:t>3 levels of audio-video synchrony: -100 ms, 0 ms &amp; +100 </a:t>
            </a:r>
            <a:r>
              <a:rPr lang="en-US" sz="2200" dirty="0" err="1" smtClean="0"/>
              <a:t>ms</a:t>
            </a:r>
            <a:r>
              <a:rPr lang="en-US" sz="2200" dirty="0" smtClean="0"/>
              <a:t> (</a:t>
            </a:r>
            <a:r>
              <a:rPr lang="en-US" sz="2200" dirty="0"/>
              <a:t>A</a:t>
            </a:r>
            <a:r>
              <a:rPr lang="en-US" sz="2200" dirty="0" smtClean="0"/>
              <a:t> re </a:t>
            </a:r>
            <a:r>
              <a:rPr lang="en-US" sz="2200" dirty="0"/>
              <a:t>V</a:t>
            </a:r>
            <a:r>
              <a:rPr lang="en-US" sz="2200" dirty="0" smtClean="0"/>
              <a:t>) </a:t>
            </a:r>
            <a:endParaRPr lang="en-US" sz="2200" dirty="0"/>
          </a:p>
          <a:p>
            <a:pPr marL="514350" indent="-457200"/>
            <a:r>
              <a:rPr lang="en-US" dirty="0"/>
              <a:t>Listeners </a:t>
            </a:r>
          </a:p>
          <a:p>
            <a:pPr marL="914400" lvl="1" indent="-457200">
              <a:spcBef>
                <a:spcPts val="0"/>
              </a:spcBef>
            </a:pPr>
            <a:r>
              <a:rPr lang="en-US" dirty="0"/>
              <a:t>repeated each sentence to evaluate speech understanding </a:t>
            </a:r>
          </a:p>
          <a:p>
            <a:pPr marL="914400" lvl="1" indent="-457200">
              <a:spcBef>
                <a:spcPts val="0"/>
              </a:spcBef>
            </a:pPr>
            <a:r>
              <a:rPr lang="en-US" dirty="0"/>
              <a:t>r</a:t>
            </a:r>
            <a:r>
              <a:rPr lang="en-US" dirty="0" smtClean="0"/>
              <a:t>ated mental effort </a:t>
            </a:r>
            <a:r>
              <a:rPr lang="en-US" dirty="0"/>
              <a:t>using the </a:t>
            </a:r>
            <a:r>
              <a:rPr lang="en-US" dirty="0" smtClean="0"/>
              <a:t>SMEQ</a:t>
            </a:r>
            <a:endParaRPr lang="en-US" dirty="0"/>
          </a:p>
          <a:p>
            <a:pPr marL="914400" lvl="1" indent="-457200">
              <a:spcBef>
                <a:spcPts val="0"/>
              </a:spcBef>
            </a:pPr>
            <a:r>
              <a:rPr lang="en-US" dirty="0"/>
              <a:t>indicated their likelihood to purchase and use a phone given the rated speech quality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73447246"/>
              </p:ext>
            </p:extLst>
          </p:nvPr>
        </p:nvGraphicFramePr>
        <p:xfrm>
          <a:off x="517433" y="1006214"/>
          <a:ext cx="7933232" cy="498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1837" y="1408533"/>
            <a:ext cx="492443" cy="312138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/>
              <a:t>% words understood (n=24)</a:t>
            </a:r>
            <a:endParaRPr lang="en-US" sz="2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153161" y="3615684"/>
            <a:ext cx="7793540" cy="923330"/>
            <a:chOff x="1439337" y="4027108"/>
            <a:chExt cx="7793540" cy="92333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439337" y="4368800"/>
              <a:ext cx="7291155" cy="1588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009465" y="4027108"/>
              <a:ext cx="1223412" cy="92333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/>
                <a:t>Baseline </a:t>
              </a:r>
            </a:p>
            <a:p>
              <a:pPr algn="ctr"/>
              <a:r>
                <a:rPr lang="en-US" dirty="0" smtClean="0"/>
                <a:t>Audio-only</a:t>
              </a:r>
            </a:p>
            <a:p>
              <a:pPr algn="ctr"/>
              <a:r>
                <a:rPr lang="en-US" dirty="0" smtClean="0"/>
                <a:t>70%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011020" y="5735385"/>
            <a:ext cx="77457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fps</a:t>
            </a:r>
          </a:p>
          <a:p>
            <a:r>
              <a:rPr lang="en-US" dirty="0" smtClean="0"/>
              <a:t>A re V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53162" y="6020042"/>
            <a:ext cx="739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-100 ms        0 ms        +100 ms      -100 ms         0 ms        +100 ms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59560" y="5735376"/>
            <a:ext cx="621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15               15              15              7.5             7.5              7.5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390224" y="1530882"/>
            <a:ext cx="3141451" cy="1246188"/>
            <a:chOff x="1676400" y="1942306"/>
            <a:chExt cx="3141451" cy="1246188"/>
          </a:xfrm>
        </p:grpSpPr>
        <p:cxnSp>
          <p:nvCxnSpPr>
            <p:cNvPr id="17" name="Straight Connector 16"/>
            <p:cNvCxnSpPr/>
            <p:nvPr/>
          </p:nvCxnSpPr>
          <p:spPr>
            <a:xfrm rot="5400000" flipH="1" flipV="1">
              <a:off x="1055291" y="2565003"/>
              <a:ext cx="124380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677988" y="1942306"/>
              <a:ext cx="3139863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193566" y="2566591"/>
              <a:ext cx="124221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793369" y="2183047"/>
            <a:ext cx="3141451" cy="1246188"/>
            <a:chOff x="5079545" y="2594471"/>
            <a:chExt cx="3141451" cy="1246188"/>
          </a:xfrm>
        </p:grpSpPr>
        <p:cxnSp>
          <p:nvCxnSpPr>
            <p:cNvPr id="30" name="Straight Connector 29"/>
            <p:cNvCxnSpPr/>
            <p:nvPr/>
          </p:nvCxnSpPr>
          <p:spPr>
            <a:xfrm rot="5400000" flipH="1" flipV="1">
              <a:off x="4458436" y="3217168"/>
              <a:ext cx="1243806" cy="15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081133" y="2594471"/>
              <a:ext cx="3139863" cy="15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7596711" y="3218756"/>
              <a:ext cx="1242218" cy="15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883536" y="655376"/>
            <a:ext cx="3430133" cy="1554362"/>
            <a:chOff x="3169712" y="1066800"/>
            <a:chExt cx="3430133" cy="1554362"/>
          </a:xfrm>
        </p:grpSpPr>
        <p:cxnSp>
          <p:nvCxnSpPr>
            <p:cNvPr id="35" name="Straight Connector 34"/>
            <p:cNvCxnSpPr/>
            <p:nvPr/>
          </p:nvCxnSpPr>
          <p:spPr>
            <a:xfrm rot="5400000" flipH="1" flipV="1">
              <a:off x="2908172" y="1679972"/>
              <a:ext cx="52466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3169712" y="1406526"/>
              <a:ext cx="3430133" cy="11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5991733" y="2013050"/>
              <a:ext cx="121463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817851" y="1066800"/>
              <a:ext cx="3130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*</a:t>
              </a:r>
              <a:endParaRPr lang="en-US" sz="24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84960" y="1876014"/>
            <a:ext cx="5977464" cy="1501627"/>
            <a:chOff x="1871136" y="2287438"/>
            <a:chExt cx="5977464" cy="1501627"/>
          </a:xfrm>
        </p:grpSpPr>
        <p:sp>
          <p:nvSpPr>
            <p:cNvPr id="48" name="TextBox 47"/>
            <p:cNvSpPr txBox="1"/>
            <p:nvPr/>
          </p:nvSpPr>
          <p:spPr>
            <a:xfrm>
              <a:off x="1871136" y="3327400"/>
              <a:ext cx="3130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*</a:t>
              </a:r>
              <a:endParaRPr lang="en-US" sz="2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014797" y="2287438"/>
              <a:ext cx="3130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*</a:t>
              </a:r>
              <a:endParaRPr lang="en-US" sz="2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44694" y="2287438"/>
              <a:ext cx="3130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*</a:t>
              </a:r>
              <a:endParaRPr lang="en-US" sz="2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416354" y="3020367"/>
              <a:ext cx="3130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*</a:t>
              </a:r>
              <a:endParaRPr lang="en-US" sz="2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535594" y="2931467"/>
              <a:ext cx="3130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*</a:t>
              </a:r>
              <a:endParaRPr lang="en-US" sz="2400" dirty="0"/>
            </a:p>
          </p:txBody>
        </p:sp>
      </p:grpSp>
      <p:sp>
        <p:nvSpPr>
          <p:cNvPr id="54" name="Oval 53"/>
          <p:cNvSpPr/>
          <p:nvPr/>
        </p:nvSpPr>
        <p:spPr>
          <a:xfrm>
            <a:off x="4742569" y="3395784"/>
            <a:ext cx="804333" cy="471755"/>
          </a:xfrm>
          <a:prstGeom prst="ellipse">
            <a:avLst/>
          </a:pr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728636" y="2229477"/>
            <a:ext cx="3430133" cy="1199758"/>
            <a:chOff x="2014812" y="2640901"/>
            <a:chExt cx="3430133" cy="1199758"/>
          </a:xfrm>
        </p:grpSpPr>
        <p:cxnSp>
          <p:nvCxnSpPr>
            <p:cNvPr id="56" name="Straight Connector 55"/>
            <p:cNvCxnSpPr/>
            <p:nvPr/>
          </p:nvCxnSpPr>
          <p:spPr>
            <a:xfrm rot="5400000" flipH="1" flipV="1">
              <a:off x="1876276" y="2791343"/>
              <a:ext cx="27866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014812" y="2640901"/>
              <a:ext cx="3430133" cy="11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844272" y="3239986"/>
              <a:ext cx="119975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376775" y="635680"/>
            <a:ext cx="1801445" cy="1715736"/>
            <a:chOff x="3662951" y="1047104"/>
            <a:chExt cx="1801445" cy="1715736"/>
          </a:xfrm>
        </p:grpSpPr>
        <p:sp>
          <p:nvSpPr>
            <p:cNvPr id="59" name="TextBox 58"/>
            <p:cNvSpPr txBox="1"/>
            <p:nvPr/>
          </p:nvSpPr>
          <p:spPr>
            <a:xfrm>
              <a:off x="3662951" y="2301175"/>
              <a:ext cx="3130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*</a:t>
              </a:r>
              <a:endParaRPr lang="en-US" sz="24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151390" y="1047104"/>
              <a:ext cx="3130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*</a:t>
              </a:r>
              <a:endParaRPr lang="en-US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883536" y="995102"/>
            <a:ext cx="4487063" cy="1214636"/>
            <a:chOff x="3169712" y="1406526"/>
            <a:chExt cx="4487063" cy="1214636"/>
          </a:xfrm>
        </p:grpSpPr>
        <p:cxnSp>
          <p:nvCxnSpPr>
            <p:cNvPr id="62" name="Straight Connector 61"/>
            <p:cNvCxnSpPr/>
            <p:nvPr/>
          </p:nvCxnSpPr>
          <p:spPr>
            <a:xfrm rot="5400000" flipH="1" flipV="1">
              <a:off x="2908172" y="1679972"/>
              <a:ext cx="52466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180296" y="1418432"/>
              <a:ext cx="447568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5957867" y="2013050"/>
              <a:ext cx="121463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3978399" y="1674413"/>
              <a:ext cx="53578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7068757" y="2007244"/>
              <a:ext cx="117444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44156" y="266348"/>
            <a:ext cx="421140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Speech Understanding</a:t>
            </a:r>
          </a:p>
        </p:txBody>
      </p:sp>
    </p:spTree>
    <p:extLst>
      <p:ext uri="{BB962C8B-B14F-4D97-AF65-F5344CB8AC3E}">
        <p14:creationId xmlns:p14="http://schemas.microsoft.com/office/powerpoint/2010/main" val="391437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Methods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056" y="1638438"/>
            <a:ext cx="8640374" cy="51288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22 HA/CI users listened at 70 dB SPL</a:t>
            </a:r>
          </a:p>
          <a:p>
            <a:pPr lvl="1"/>
            <a:r>
              <a:rPr lang="en-US" dirty="0" smtClean="0"/>
              <a:t>via simulated wireless device use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one set of 12 sentences per condition</a:t>
            </a:r>
          </a:p>
          <a:p>
            <a:r>
              <a:rPr lang="en-US" dirty="0" smtClean="0"/>
              <a:t>Conditions included</a:t>
            </a:r>
          </a:p>
          <a:p>
            <a:pPr lvl="1"/>
            <a:r>
              <a:rPr lang="en-US" dirty="0" smtClean="0"/>
              <a:t>audio-only with AMR-NB @ 12.2 kbps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udio-video</a:t>
            </a:r>
            <a:r>
              <a:rPr lang="en-US" dirty="0"/>
              <a:t> </a:t>
            </a:r>
            <a:r>
              <a:rPr lang="en-US" dirty="0" smtClean="0"/>
              <a:t>with AMR-NB @ 12.2 kbps and near-CIF resolution (306x204)</a:t>
            </a:r>
          </a:p>
          <a:p>
            <a:pPr lvl="2"/>
            <a:r>
              <a:rPr lang="en-US" sz="2200" dirty="0" smtClean="0"/>
              <a:t>2 frame rates: 30 fps &amp; </a:t>
            </a:r>
            <a:r>
              <a:rPr lang="en-US" sz="2200" dirty="0"/>
              <a:t>1</a:t>
            </a:r>
            <a:r>
              <a:rPr lang="en-US" sz="2200" dirty="0" smtClean="0"/>
              <a:t>5 fps</a:t>
            </a:r>
          </a:p>
          <a:p>
            <a:pPr lvl="2"/>
            <a:r>
              <a:rPr lang="en-US" sz="2200" dirty="0" smtClean="0"/>
              <a:t>3 levels of audio-video synchrony: -100 ms, 0 ms &amp; +100 </a:t>
            </a:r>
            <a:r>
              <a:rPr lang="en-US" sz="2200" dirty="0" err="1" smtClean="0"/>
              <a:t>ms</a:t>
            </a:r>
            <a:r>
              <a:rPr lang="en-US" sz="2200" dirty="0" smtClean="0"/>
              <a:t> (</a:t>
            </a:r>
            <a:r>
              <a:rPr lang="en-US" sz="2200" dirty="0"/>
              <a:t>A</a:t>
            </a:r>
            <a:r>
              <a:rPr lang="en-US" sz="2200" dirty="0" smtClean="0"/>
              <a:t> re </a:t>
            </a:r>
            <a:r>
              <a:rPr lang="en-US" sz="2200" dirty="0"/>
              <a:t>V</a:t>
            </a:r>
            <a:r>
              <a:rPr lang="en-US" sz="2200" dirty="0" smtClean="0"/>
              <a:t>) </a:t>
            </a:r>
            <a:endParaRPr lang="en-US" sz="2200" dirty="0"/>
          </a:p>
          <a:p>
            <a:pPr marL="514350" indent="-457200"/>
            <a:r>
              <a:rPr lang="en-US" dirty="0"/>
              <a:t>Listeners </a:t>
            </a:r>
          </a:p>
          <a:p>
            <a:pPr marL="914400" lvl="1" indent="-457200">
              <a:spcBef>
                <a:spcPts val="0"/>
              </a:spcBef>
            </a:pPr>
            <a:r>
              <a:rPr lang="en-US" dirty="0"/>
              <a:t>repeated each sentence to evaluate speech understanding </a:t>
            </a:r>
          </a:p>
          <a:p>
            <a:pPr marL="914400" lvl="1" indent="-457200">
              <a:spcBef>
                <a:spcPts val="0"/>
              </a:spcBef>
            </a:pPr>
            <a:r>
              <a:rPr lang="en-US" dirty="0"/>
              <a:t>r</a:t>
            </a:r>
            <a:r>
              <a:rPr lang="en-US" dirty="0" smtClean="0"/>
              <a:t>ated mental effort </a:t>
            </a:r>
            <a:r>
              <a:rPr lang="en-US" dirty="0"/>
              <a:t>using the </a:t>
            </a:r>
            <a:r>
              <a:rPr lang="en-US" dirty="0" smtClean="0"/>
              <a:t>SMEQ</a:t>
            </a:r>
            <a:endParaRPr lang="en-US" dirty="0"/>
          </a:p>
          <a:p>
            <a:pPr marL="914400" lvl="1" indent="-457200">
              <a:spcBef>
                <a:spcPts val="0"/>
              </a:spcBef>
            </a:pPr>
            <a:r>
              <a:rPr lang="en-US" dirty="0"/>
              <a:t>indicated their likelihood to purchase and use a phone given the rated speech quality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3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67326833"/>
              </p:ext>
            </p:extLst>
          </p:nvPr>
        </p:nvGraphicFramePr>
        <p:xfrm>
          <a:off x="626415" y="868298"/>
          <a:ext cx="749808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7609" y="1283317"/>
            <a:ext cx="492443" cy="312138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/>
              <a:t>% words understood (n=22)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804941" y="5610169"/>
            <a:ext cx="77457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fps</a:t>
            </a:r>
          </a:p>
          <a:p>
            <a:r>
              <a:rPr lang="en-US" dirty="0" smtClean="0"/>
              <a:t>A re V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96930" y="5542428"/>
            <a:ext cx="582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15                 15                  30                  30                 30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7106" y="5894827"/>
            <a:ext cx="638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-100 ms        +100 ms          -100 ms            0 ms          +100 ms</a:t>
            </a:r>
            <a:endParaRPr lang="en-US" dirty="0"/>
          </a:p>
        </p:txBody>
      </p:sp>
      <p:cxnSp>
        <p:nvCxnSpPr>
          <p:cNvPr id="20" name="Elbow Connector 19"/>
          <p:cNvCxnSpPr/>
          <p:nvPr/>
        </p:nvCxnSpPr>
        <p:spPr>
          <a:xfrm flipV="1">
            <a:off x="1927646" y="1244538"/>
            <a:ext cx="1290226" cy="43709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42532" y="1202857"/>
            <a:ext cx="334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*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4033730" y="931797"/>
            <a:ext cx="3860526" cy="845079"/>
          </a:xfrm>
          <a:prstGeom prst="rect">
            <a:avLst/>
          </a:prstGeom>
          <a:noFill/>
          <a:ln w="508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87340" y="1395748"/>
            <a:ext cx="7827401" cy="3102715"/>
            <a:chOff x="1123112" y="1771396"/>
            <a:chExt cx="7827401" cy="3102715"/>
          </a:xfrm>
        </p:grpSpPr>
        <p:sp>
          <p:nvSpPr>
            <p:cNvPr id="14" name="TextBox 13"/>
            <p:cNvSpPr txBox="1"/>
            <p:nvPr/>
          </p:nvSpPr>
          <p:spPr>
            <a:xfrm>
              <a:off x="7727101" y="3950781"/>
              <a:ext cx="1223412" cy="92333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/>
                <a:t>Baseline </a:t>
              </a:r>
            </a:p>
            <a:p>
              <a:pPr algn="ctr"/>
              <a:r>
                <a:rPr lang="en-US" dirty="0" smtClean="0"/>
                <a:t>Audio-only</a:t>
              </a:r>
            </a:p>
            <a:p>
              <a:pPr algn="ctr"/>
              <a:r>
                <a:rPr lang="en-US" dirty="0" smtClean="0"/>
                <a:t>68%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123112" y="4283476"/>
              <a:ext cx="7054088" cy="635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811021" y="2548346"/>
              <a:ext cx="3130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*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147940" y="2002229"/>
              <a:ext cx="3130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*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470902" y="2050429"/>
              <a:ext cx="3130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*</a:t>
              </a:r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5842475" y="1771396"/>
              <a:ext cx="3130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*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180077" y="2033496"/>
              <a:ext cx="3130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*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57609" y="268905"/>
            <a:ext cx="421140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Speech Understanding</a:t>
            </a:r>
          </a:p>
        </p:txBody>
      </p:sp>
    </p:spTree>
    <p:extLst>
      <p:ext uri="{BB962C8B-B14F-4D97-AF65-F5344CB8AC3E}">
        <p14:creationId xmlns:p14="http://schemas.microsoft.com/office/powerpoint/2010/main" val="3764394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374900"/>
            <a:ext cx="7345362" cy="1676400"/>
          </a:xfrm>
        </p:spPr>
        <p:txBody>
          <a:bodyPr/>
          <a:lstStyle/>
          <a:p>
            <a:r>
              <a:rPr lang="en-US" dirty="0" smtClean="0"/>
              <a:t>Environment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Experiment 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95978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877"/>
            <a:ext cx="8229600" cy="1143000"/>
          </a:xfrm>
        </p:spPr>
        <p:txBody>
          <a:bodyPr/>
          <a:lstStyle/>
          <a:p>
            <a:r>
              <a:rPr lang="en-US" dirty="0" smtClean="0"/>
              <a:t>Test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409" y="1759438"/>
            <a:ext cx="8706021" cy="5064134"/>
          </a:xfrm>
        </p:spPr>
        <p:txBody>
          <a:bodyPr>
            <a:normAutofit/>
          </a:bodyPr>
          <a:lstStyle/>
          <a:p>
            <a:r>
              <a:rPr lang="en-US" dirty="0" smtClean="0"/>
              <a:t>20 CI users listened at 65 dB SPL</a:t>
            </a:r>
          </a:p>
          <a:p>
            <a:pPr lvl="1">
              <a:spcBef>
                <a:spcPts val="0"/>
              </a:spcBef>
            </a:pPr>
            <a:r>
              <a:rPr lang="en-US" dirty="0"/>
              <a:t>v</a:t>
            </a:r>
            <a:r>
              <a:rPr lang="en-US" dirty="0" smtClean="0"/>
              <a:t>ia simulated wireless device use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to one set of 12 sentences per condition</a:t>
            </a:r>
          </a:p>
          <a:p>
            <a:pPr marL="514350" indent="-457200"/>
            <a:r>
              <a:rPr lang="en-US" dirty="0" smtClean="0"/>
              <a:t>Conditions included</a:t>
            </a:r>
          </a:p>
          <a:p>
            <a:pPr marL="914400" lvl="1" indent="-457200">
              <a:spcBef>
                <a:spcPts val="0"/>
              </a:spcBef>
            </a:pPr>
            <a:r>
              <a:rPr lang="en-US" dirty="0" smtClean="0"/>
              <a:t>2 audio codecs (AMR-NB @ 12.2 kbps and AMR-WB @ 23.85)</a:t>
            </a:r>
          </a:p>
          <a:p>
            <a:pPr marL="914400" lvl="1" indent="-457200">
              <a:spcBef>
                <a:spcPts val="0"/>
              </a:spcBef>
            </a:pPr>
            <a:r>
              <a:rPr lang="en-US" dirty="0" smtClean="0"/>
              <a:t>2 presentation modes ( A-only and Audio-Visual)</a:t>
            </a:r>
          </a:p>
          <a:p>
            <a:pPr marL="914400" lvl="1" indent="-457200">
              <a:spcBef>
                <a:spcPts val="0"/>
              </a:spcBef>
            </a:pPr>
            <a:r>
              <a:rPr lang="en-US" dirty="0" smtClean="0"/>
              <a:t>2 environmental conditions (quiet and 10 dB SNR)</a:t>
            </a:r>
          </a:p>
          <a:p>
            <a:pPr marL="514350" indent="-457200"/>
            <a:r>
              <a:rPr lang="en-US" dirty="0" smtClean="0"/>
              <a:t>Listeners </a:t>
            </a:r>
          </a:p>
          <a:p>
            <a:pPr marL="914400" lvl="1" indent="-457200">
              <a:spcBef>
                <a:spcPts val="0"/>
              </a:spcBef>
            </a:pPr>
            <a:r>
              <a:rPr lang="en-US" dirty="0" smtClean="0"/>
              <a:t>repeated each sentence to evaluate speech understanding </a:t>
            </a:r>
          </a:p>
          <a:p>
            <a:pPr marL="914400" lvl="1" indent="-457200">
              <a:spcBef>
                <a:spcPts val="0"/>
              </a:spcBef>
            </a:pPr>
            <a:r>
              <a:rPr lang="en-US" dirty="0"/>
              <a:t>r</a:t>
            </a:r>
            <a:r>
              <a:rPr lang="en-US" dirty="0" smtClean="0"/>
              <a:t>ated mental effort using the SMEQ scale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86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" y="274638"/>
            <a:ext cx="868564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Technology Access Program (TAP)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329"/>
            <a:ext cx="8229600" cy="4886100"/>
          </a:xfrm>
        </p:spPr>
        <p:txBody>
          <a:bodyPr>
            <a:normAutofit/>
          </a:bodyPr>
          <a:lstStyle/>
          <a:p>
            <a:r>
              <a:rPr lang="en-US" dirty="0" smtClean="0"/>
              <a:t>Christian </a:t>
            </a:r>
            <a:r>
              <a:rPr lang="en-US" dirty="0" err="1" smtClean="0"/>
              <a:t>Vogler</a:t>
            </a:r>
            <a:r>
              <a:rPr lang="en-US" dirty="0" smtClean="0"/>
              <a:t>, Director</a:t>
            </a:r>
          </a:p>
          <a:p>
            <a:r>
              <a:rPr lang="en-US" dirty="0" smtClean="0"/>
              <a:t>TAP has been partnering with: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Trace Center at </a:t>
            </a:r>
            <a:r>
              <a:rPr lang="en-US" dirty="0" smtClean="0"/>
              <a:t>University of Wisconsin</a:t>
            </a:r>
            <a:r>
              <a:rPr lang="en-US" dirty="0"/>
              <a:t>-</a:t>
            </a:r>
            <a:r>
              <a:rPr lang="en-US" dirty="0" smtClean="0"/>
              <a:t>Madison; Gregg </a:t>
            </a:r>
            <a:r>
              <a:rPr lang="en-US" dirty="0" err="1" smtClean="0"/>
              <a:t>Vanderheiden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err="1" smtClean="0"/>
              <a:t>Omnitor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Sweden; Gunnar </a:t>
            </a:r>
            <a:r>
              <a:rPr lang="en-US" dirty="0" err="1" smtClean="0"/>
              <a:t>Hellström</a:t>
            </a:r>
            <a:endParaRPr lang="en-US" dirty="0" smtClean="0"/>
          </a:p>
          <a:p>
            <a:r>
              <a:rPr lang="en-US" dirty="0"/>
              <a:t>o</a:t>
            </a:r>
            <a:r>
              <a:rPr lang="en-US" dirty="0" smtClean="0"/>
              <a:t>n: </a:t>
            </a:r>
          </a:p>
          <a:p>
            <a:pPr lvl="1"/>
            <a:r>
              <a:rPr lang="en-US" dirty="0" smtClean="0"/>
              <a:t>The Rehabilitation </a:t>
            </a:r>
            <a:r>
              <a:rPr lang="en-US" dirty="0"/>
              <a:t>Engineering Research Center on Telecommunications Access (RERC-TA), </a:t>
            </a:r>
            <a:r>
              <a:rPr lang="en-US" dirty="0" smtClean="0"/>
              <a:t> funded </a:t>
            </a:r>
            <a:r>
              <a:rPr lang="en-US" dirty="0"/>
              <a:t>by </a:t>
            </a:r>
            <a:r>
              <a:rPr lang="en-US" dirty="0" smtClean="0"/>
              <a:t>the National Institute on Disability and Rehabilitation Research (NIDRR), </a:t>
            </a:r>
            <a:r>
              <a:rPr lang="en-US" dirty="0"/>
              <a:t>for the past 15 </a:t>
            </a:r>
            <a:r>
              <a:rPr lang="en-US" dirty="0" smtClean="0"/>
              <a:t>years </a:t>
            </a:r>
          </a:p>
        </p:txBody>
      </p:sp>
    </p:spTree>
    <p:extLst>
      <p:ext uri="{BB962C8B-B14F-4D97-AF65-F5344CB8AC3E}">
        <p14:creationId xmlns:p14="http://schemas.microsoft.com/office/powerpoint/2010/main" val="1525767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443047" y="4646655"/>
            <a:ext cx="8319440" cy="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43047" y="2205193"/>
            <a:ext cx="4184341" cy="24414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627387" y="2205193"/>
            <a:ext cx="4135100" cy="24414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647083" y="3662194"/>
            <a:ext cx="0" cy="9844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420641" y="4420532"/>
            <a:ext cx="452893" cy="452852"/>
          </a:xfrm>
          <a:prstGeom prst="ellipse">
            <a:avLst/>
          </a:prstGeom>
          <a:solidFill>
            <a:srgbClr val="33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4568307" y="4311938"/>
            <a:ext cx="157536" cy="118135"/>
          </a:xfrm>
          <a:prstGeom prst="triangle">
            <a:avLst/>
          </a:prstGeom>
          <a:solidFill>
            <a:srgbClr val="33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3047" y="610366"/>
            <a:ext cx="8319440" cy="557204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MC9004404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91" y="2596824"/>
            <a:ext cx="915631" cy="915631"/>
          </a:xfrm>
          <a:prstGeom prst="rect">
            <a:avLst/>
          </a:prstGeom>
        </p:spPr>
      </p:pic>
      <p:pic>
        <p:nvPicPr>
          <p:cNvPr id="18" name="Picture 17" descr="MC9004404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59" y="2590750"/>
            <a:ext cx="915631" cy="915631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4011757" y="2943282"/>
            <a:ext cx="1231260" cy="1181033"/>
            <a:chOff x="3887437" y="2526264"/>
            <a:chExt cx="1598052" cy="1598052"/>
          </a:xfrm>
        </p:grpSpPr>
        <p:pic>
          <p:nvPicPr>
            <p:cNvPr id="20" name="Picture 19" descr="MC90044133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7437" y="2526264"/>
              <a:ext cx="1598052" cy="1598052"/>
            </a:xfrm>
            <a:prstGeom prst="rect">
              <a:avLst/>
            </a:prstGeom>
          </p:spPr>
        </p:pic>
        <p:pic>
          <p:nvPicPr>
            <p:cNvPr id="19" name="Picture 18" descr="MC900432577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2033" y="3455457"/>
              <a:ext cx="668859" cy="668859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3534532" y="4311938"/>
            <a:ext cx="4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30°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217361" y="4319052"/>
            <a:ext cx="4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30°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547802" y="2385924"/>
            <a:ext cx="71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981498" y="2353658"/>
            <a:ext cx="71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219061" y="4818108"/>
            <a:ext cx="8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57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Speech Understanding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825872"/>
              </p:ext>
            </p:extLst>
          </p:nvPr>
        </p:nvGraphicFramePr>
        <p:xfrm>
          <a:off x="900113" y="1584007"/>
          <a:ext cx="7345362" cy="5142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0909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Effort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33950"/>
              </p:ext>
            </p:extLst>
          </p:nvPr>
        </p:nvGraphicFramePr>
        <p:xfrm>
          <a:off x="304054" y="1584008"/>
          <a:ext cx="8602961" cy="5052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4" t="28449" r="67493" b="10856"/>
          <a:stretch/>
        </p:blipFill>
        <p:spPr bwMode="auto">
          <a:xfrm>
            <a:off x="5640012" y="2577002"/>
            <a:ext cx="1718147" cy="354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42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3831784"/>
            <a:ext cx="7345362" cy="1676400"/>
          </a:xfrm>
        </p:spPr>
        <p:txBody>
          <a:bodyPr/>
          <a:lstStyle/>
          <a:p>
            <a:r>
              <a:rPr lang="en-US" dirty="0"/>
              <a:t>Presentation </a:t>
            </a:r>
            <a:r>
              <a:rPr lang="en-US" dirty="0" smtClean="0"/>
              <a:t>Mode,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Video </a:t>
            </a:r>
            <a:r>
              <a:rPr lang="en-US" dirty="0" smtClean="0"/>
              <a:t>Quality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Audio Quality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Experiment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60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4" y="1638437"/>
            <a:ext cx="8581570" cy="5219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20 CI </a:t>
            </a:r>
            <a:r>
              <a:rPr lang="en-US" dirty="0"/>
              <a:t>users listened at </a:t>
            </a:r>
            <a:r>
              <a:rPr lang="en-US" dirty="0" smtClean="0"/>
              <a:t>their MCL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o</a:t>
            </a:r>
            <a:r>
              <a:rPr lang="en-US" dirty="0" smtClean="0"/>
              <a:t>ver an iPhone 4s</a:t>
            </a:r>
          </a:p>
          <a:p>
            <a:pPr lvl="1">
              <a:spcBef>
                <a:spcPts val="0"/>
              </a:spcBef>
            </a:pPr>
            <a:r>
              <a:rPr lang="en-US" dirty="0"/>
              <a:t>at the ear using their hearing devices’ microphone </a:t>
            </a:r>
          </a:p>
          <a:p>
            <a:pPr lvl="1">
              <a:spcBef>
                <a:spcPts val="0"/>
              </a:spcBef>
            </a:pPr>
            <a:r>
              <a:rPr lang="en-US" dirty="0"/>
              <a:t>to one set of 12 sentences per condition</a:t>
            </a:r>
          </a:p>
          <a:p>
            <a:r>
              <a:rPr lang="en-US" dirty="0"/>
              <a:t>Conditions included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audio-only with AMR-NB @ 12.2 </a:t>
            </a:r>
            <a:r>
              <a:rPr lang="en-US" dirty="0" smtClean="0"/>
              <a:t>kbps and AMR-WB @ 23.65 kbps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audio-video with AMR-NB @ 12.2 kbps and near-CIF resolution (306x204</a:t>
            </a:r>
            <a:r>
              <a:rPr lang="en-US" dirty="0" smtClean="0"/>
              <a:t>); at </a:t>
            </a:r>
            <a:r>
              <a:rPr lang="en-US" sz="2200" dirty="0" smtClean="0"/>
              <a:t>15 </a:t>
            </a:r>
            <a:r>
              <a:rPr lang="en-US" sz="2200" dirty="0"/>
              <a:t>fps</a:t>
            </a:r>
          </a:p>
          <a:p>
            <a:pPr lvl="2">
              <a:spcBef>
                <a:spcPts val="0"/>
              </a:spcBef>
            </a:pPr>
            <a:r>
              <a:rPr lang="en-US" sz="2200" dirty="0" smtClean="0"/>
              <a:t>4 </a:t>
            </a:r>
            <a:r>
              <a:rPr lang="en-US" sz="2200" dirty="0"/>
              <a:t>levels of audio-video synchrony: -100 </a:t>
            </a:r>
            <a:r>
              <a:rPr lang="en-US" sz="2200" dirty="0" err="1"/>
              <a:t>ms</a:t>
            </a:r>
            <a:r>
              <a:rPr lang="en-US" sz="2200" dirty="0"/>
              <a:t>, 0 </a:t>
            </a:r>
            <a:r>
              <a:rPr lang="en-US" sz="2200" dirty="0" err="1" smtClean="0"/>
              <a:t>ms</a:t>
            </a:r>
            <a:r>
              <a:rPr lang="en-US" sz="2200" dirty="0" smtClean="0"/>
              <a:t>, </a:t>
            </a:r>
            <a:r>
              <a:rPr lang="en-US" sz="2200" dirty="0"/>
              <a:t>+100 </a:t>
            </a:r>
            <a:r>
              <a:rPr lang="en-US" sz="2200" dirty="0" err="1" smtClean="0"/>
              <a:t>ms</a:t>
            </a:r>
            <a:r>
              <a:rPr lang="en-US" sz="2200" dirty="0" smtClean="0"/>
              <a:t>, &amp; +200 </a:t>
            </a:r>
            <a:r>
              <a:rPr lang="en-US" sz="2200" dirty="0" err="1" smtClean="0"/>
              <a:t>ms</a:t>
            </a:r>
            <a:r>
              <a:rPr lang="en-US" sz="2200" dirty="0" smtClean="0"/>
              <a:t> </a:t>
            </a:r>
            <a:r>
              <a:rPr lang="en-US" sz="2200" dirty="0"/>
              <a:t>(A re V) </a:t>
            </a:r>
          </a:p>
          <a:p>
            <a:pPr marL="514350" indent="-457200"/>
            <a:r>
              <a:rPr lang="en-US" dirty="0"/>
              <a:t>Listeners </a:t>
            </a:r>
          </a:p>
          <a:p>
            <a:pPr marL="914400" lvl="1" indent="-457200">
              <a:spcBef>
                <a:spcPts val="0"/>
              </a:spcBef>
            </a:pPr>
            <a:r>
              <a:rPr lang="en-US" dirty="0"/>
              <a:t>repeated each sentence to evaluate speech understanding </a:t>
            </a:r>
          </a:p>
          <a:p>
            <a:pPr marL="914400" lvl="1" indent="-457200">
              <a:spcBef>
                <a:spcPts val="0"/>
              </a:spcBef>
            </a:pPr>
            <a:r>
              <a:rPr lang="en-US" dirty="0"/>
              <a:t>r</a:t>
            </a:r>
            <a:r>
              <a:rPr lang="en-US" dirty="0" smtClean="0"/>
              <a:t>ated mental effort </a:t>
            </a:r>
            <a:r>
              <a:rPr lang="en-US" dirty="0"/>
              <a:t>using the </a:t>
            </a:r>
            <a:r>
              <a:rPr lang="en-US" dirty="0" smtClean="0"/>
              <a:t>SMEQ</a:t>
            </a:r>
            <a:endParaRPr lang="en-US" dirty="0"/>
          </a:p>
          <a:p>
            <a:pPr marL="914400" lvl="1" indent="-457200">
              <a:spcBef>
                <a:spcPts val="0"/>
              </a:spcBef>
            </a:pPr>
            <a:r>
              <a:rPr lang="en-US" dirty="0"/>
              <a:t>indicated their likelihood to purchase and use a phone given the rated speech </a:t>
            </a:r>
            <a:r>
              <a:rPr lang="en-US" dirty="0" smtClean="0"/>
              <a:t>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55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1462241"/>
              </p:ext>
            </p:extLst>
          </p:nvPr>
        </p:nvGraphicFramePr>
        <p:xfrm>
          <a:off x="489858" y="707572"/>
          <a:ext cx="8236856" cy="5642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92506" y="262430"/>
            <a:ext cx="421140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Speech Understanding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5142" y="2010620"/>
            <a:ext cx="1106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2.52 </a:t>
            </a:r>
            <a:r>
              <a:rPr lang="en-US" dirty="0" err="1" smtClean="0"/>
              <a:t>secs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4427" y="1469569"/>
            <a:ext cx="1106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1.87 </a:t>
            </a:r>
            <a:r>
              <a:rPr lang="en-US" dirty="0" err="1" smtClean="0"/>
              <a:t>secs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8" name="Elbow Connector 7"/>
          <p:cNvCxnSpPr/>
          <p:nvPr/>
        </p:nvCxnSpPr>
        <p:spPr>
          <a:xfrm flipV="1">
            <a:off x="1889546" y="1422338"/>
            <a:ext cx="1290226" cy="58828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04432" y="1456857"/>
            <a:ext cx="334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*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381500" y="859907"/>
            <a:ext cx="3608388" cy="991694"/>
            <a:chOff x="3423076" y="1404182"/>
            <a:chExt cx="3608388" cy="991694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3423076" y="1404182"/>
              <a:ext cx="0" cy="9916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423076" y="1420814"/>
              <a:ext cx="3606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7029876" y="1420814"/>
              <a:ext cx="1588" cy="6855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5963632" y="542457"/>
            <a:ext cx="334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*</a:t>
            </a:r>
            <a:endParaRPr lang="en-US" sz="2800" dirty="0"/>
          </a:p>
        </p:txBody>
      </p:sp>
      <p:sp>
        <p:nvSpPr>
          <p:cNvPr id="24" name="Oval 23"/>
          <p:cNvSpPr/>
          <p:nvPr/>
        </p:nvSpPr>
        <p:spPr>
          <a:xfrm>
            <a:off x="5192524" y="901394"/>
            <a:ext cx="1960751" cy="568175"/>
          </a:xfrm>
          <a:prstGeom prst="ellipse">
            <a:avLst/>
          </a:pr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6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9" grpId="0"/>
      <p:bldP spid="9" grpId="1"/>
      <p:bldP spid="23" grpId="2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63800"/>
            <a:ext cx="7345362" cy="1676400"/>
          </a:xfrm>
        </p:spPr>
        <p:txBody>
          <a:bodyPr/>
          <a:lstStyle/>
          <a:p>
            <a:r>
              <a:rPr lang="en-US" dirty="0" smtClean="0"/>
              <a:t>Audio Quality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Experiment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2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877"/>
            <a:ext cx="8229600" cy="1143000"/>
          </a:xfrm>
        </p:spPr>
        <p:txBody>
          <a:bodyPr/>
          <a:lstStyle/>
          <a:p>
            <a:r>
              <a:rPr lang="en-US" dirty="0" smtClean="0"/>
              <a:t>Test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409" y="1759438"/>
            <a:ext cx="8706021" cy="50641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36 HA/CI users listened at their MCL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over an iPhone 5s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at the ear using their hearing devices’ microphone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to one set of 12 sentences per condition</a:t>
            </a:r>
          </a:p>
          <a:p>
            <a:pPr marL="514350" indent="-457200"/>
            <a:r>
              <a:rPr lang="en-US" dirty="0" smtClean="0"/>
              <a:t>Conditions included</a:t>
            </a:r>
          </a:p>
          <a:p>
            <a:pPr marL="914400" lvl="1" indent="-457200">
              <a:spcBef>
                <a:spcPts val="0"/>
              </a:spcBef>
            </a:pPr>
            <a:r>
              <a:rPr lang="en-US" dirty="0" smtClean="0"/>
              <a:t>3 narrowband audio codecs (G.711, AMR-NB @ 5.95 &amp; 12.2 kbps)</a:t>
            </a:r>
          </a:p>
          <a:p>
            <a:pPr marL="914400" lvl="1" indent="-457200">
              <a:spcBef>
                <a:spcPts val="0"/>
              </a:spcBef>
            </a:pPr>
            <a:r>
              <a:rPr lang="en-US" dirty="0" smtClean="0"/>
              <a:t>3 wideband audio codecs (AMR-WB @ 12.65, 23.85 and 23.85 kbps low-pass filtered at 4 kHz)</a:t>
            </a:r>
          </a:p>
          <a:p>
            <a:pPr marL="514350" indent="-457200"/>
            <a:r>
              <a:rPr lang="en-US" dirty="0" smtClean="0"/>
              <a:t>Listeners </a:t>
            </a:r>
          </a:p>
          <a:p>
            <a:pPr marL="914400" lvl="1" indent="-457200">
              <a:spcBef>
                <a:spcPts val="0"/>
              </a:spcBef>
            </a:pPr>
            <a:r>
              <a:rPr lang="en-US" dirty="0" smtClean="0"/>
              <a:t>repeated each sentence to evaluate speech understanding </a:t>
            </a:r>
          </a:p>
          <a:p>
            <a:pPr marL="914400" lvl="1" indent="-457200">
              <a:spcBef>
                <a:spcPts val="0"/>
              </a:spcBef>
            </a:pPr>
            <a:r>
              <a:rPr lang="en-US" dirty="0" smtClean="0"/>
              <a:t>rated speech quality using the MOS scale</a:t>
            </a:r>
          </a:p>
          <a:p>
            <a:pPr marL="914400" lvl="1" indent="-457200">
              <a:spcBef>
                <a:spcPts val="0"/>
              </a:spcBef>
            </a:pPr>
            <a:r>
              <a:rPr lang="en-US" dirty="0" smtClean="0"/>
              <a:t>indicated their likelihood to purchase and use a phone given the rated speech quality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8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Understanding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258022"/>
              </p:ext>
            </p:extLst>
          </p:nvPr>
        </p:nvGraphicFramePr>
        <p:xfrm>
          <a:off x="250634" y="1504220"/>
          <a:ext cx="8638553" cy="510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990600" y="3312121"/>
            <a:ext cx="7569200" cy="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601695" y="5173798"/>
            <a:ext cx="804333" cy="471755"/>
          </a:xfrm>
          <a:prstGeom prst="ellipse">
            <a:avLst/>
          </a:pr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84724" y="5155655"/>
            <a:ext cx="1960751" cy="471755"/>
          </a:xfrm>
          <a:prstGeom prst="ellipse">
            <a:avLst/>
          </a:pr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450286" y="3791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657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 animBg="1"/>
      <p:bldP spid="6" grpId="3" animBg="1"/>
      <p:bldP spid="7" grpId="2" animBg="1"/>
      <p:bldP spid="7" grpId="3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Quality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322789"/>
              </p:ext>
            </p:extLst>
          </p:nvPr>
        </p:nvGraphicFramePr>
        <p:xfrm>
          <a:off x="292100" y="1584008"/>
          <a:ext cx="8521700" cy="4994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>
          <a:xfrm>
            <a:off x="2783125" y="5337085"/>
            <a:ext cx="804333" cy="471755"/>
          </a:xfrm>
          <a:prstGeom prst="ellipse">
            <a:avLst/>
          </a:pr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57723" y="5318942"/>
            <a:ext cx="1734420" cy="471755"/>
          </a:xfrm>
          <a:prstGeom prst="ellipse">
            <a:avLst/>
          </a:pr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Elbow Connector 6"/>
          <p:cNvCxnSpPr/>
          <p:nvPr/>
        </p:nvCxnSpPr>
        <p:spPr>
          <a:xfrm flipV="1">
            <a:off x="6354538" y="2582336"/>
            <a:ext cx="1290226" cy="283124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87567" y="2490388"/>
            <a:ext cx="334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*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0116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662" y="1912074"/>
            <a:ext cx="8128000" cy="4336325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To better understand the technical parameters that lead to effective audio-only and audio/visual telecommunications by individuals with hearing loss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6904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 and Use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330067"/>
              </p:ext>
            </p:extLst>
          </p:nvPr>
        </p:nvGraphicFramePr>
        <p:xfrm>
          <a:off x="260110" y="1713544"/>
          <a:ext cx="8604490" cy="4865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>
          <a:xfrm>
            <a:off x="5323145" y="1889915"/>
            <a:ext cx="1843283" cy="471755"/>
          </a:xfrm>
          <a:prstGeom prst="ellipse">
            <a:avLst/>
          </a:pr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72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727199"/>
            <a:ext cx="8661400" cy="4873653"/>
          </a:xfrm>
        </p:spPr>
        <p:txBody>
          <a:bodyPr/>
          <a:lstStyle/>
          <a:p>
            <a:r>
              <a:rPr lang="en-US" dirty="0" smtClean="0"/>
              <a:t>The addition of video can significantly enhance speech understanding in telephony  applications for individuals with hearing loss</a:t>
            </a:r>
          </a:p>
          <a:p>
            <a:r>
              <a:rPr lang="en-US" dirty="0" smtClean="0"/>
              <a:t>Frame rate and small differences in audio-video synchrony can have large effects on speech understanding for </a:t>
            </a:r>
            <a:r>
              <a:rPr lang="en-US" dirty="0" err="1" smtClean="0"/>
              <a:t>videotelephony</a:t>
            </a:r>
            <a:endParaRPr lang="en-US" dirty="0" smtClean="0"/>
          </a:p>
          <a:p>
            <a:pPr lvl="1"/>
            <a:r>
              <a:rPr lang="en-US" dirty="0" smtClean="0"/>
              <a:t>Frame rate: 15 fps </a:t>
            </a:r>
          </a:p>
          <a:p>
            <a:pPr lvl="1"/>
            <a:r>
              <a:rPr lang="en-US" dirty="0" smtClean="0"/>
              <a:t>AV synchrony:  0 </a:t>
            </a:r>
            <a:r>
              <a:rPr lang="en-US" dirty="0" err="1" smtClean="0"/>
              <a:t>ms</a:t>
            </a:r>
            <a:r>
              <a:rPr lang="en-US" dirty="0" smtClean="0"/>
              <a:t> – +100 </a:t>
            </a:r>
            <a:r>
              <a:rPr lang="en-US" dirty="0" err="1" smtClean="0"/>
              <a:t>ms</a:t>
            </a:r>
            <a:r>
              <a:rPr lang="en-US" dirty="0" smtClean="0"/>
              <a:t> audio re video  </a:t>
            </a:r>
          </a:p>
          <a:p>
            <a:r>
              <a:rPr lang="en-US" dirty="0" smtClean="0"/>
              <a:t>Video accessibility can be compromised by the unpredictable ways hardware and software alter the synchrony of the audio and video streams</a:t>
            </a:r>
          </a:p>
        </p:txBody>
      </p:sp>
    </p:spTree>
    <p:extLst>
      <p:ext uri="{BB962C8B-B14F-4D97-AF65-F5344CB8AC3E}">
        <p14:creationId xmlns:p14="http://schemas.microsoft.com/office/powerpoint/2010/main" val="378914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712" y="1713544"/>
            <a:ext cx="8553014" cy="4635748"/>
          </a:xfrm>
        </p:spPr>
        <p:txBody>
          <a:bodyPr>
            <a:normAutofit/>
          </a:bodyPr>
          <a:lstStyle/>
          <a:p>
            <a:r>
              <a:rPr lang="en-US" dirty="0" smtClean="0"/>
              <a:t>Wideband audio codecs (AMR-WB @ 12.65 &amp; 23.85 kbps) were significantly better than narrowband audio codecs (G.711, AMR-NB @ 5.95 &amp; 12.2 kbps) in terms of speech understanding (response time), mental effort, speech quality and likelihood to purchase and use for individuals with hearing loss who have higher frequency access</a:t>
            </a:r>
            <a:endParaRPr lang="en-US" sz="3200" dirty="0"/>
          </a:p>
          <a:p>
            <a:r>
              <a:rPr lang="en-US" dirty="0" smtClean="0"/>
              <a:t>Noise (in the users environment) can significantly degrade the benefit of additional audio bandwidth and can also degrade the benefit of the addition of a video channel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549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454" y="1626580"/>
            <a:ext cx="7595536" cy="4901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Future research </a:t>
            </a:r>
            <a:r>
              <a:rPr lang="en-US" sz="3200" dirty="0" smtClean="0"/>
              <a:t>directions</a:t>
            </a:r>
            <a:endParaRPr lang="en-US" sz="1000" dirty="0"/>
          </a:p>
          <a:p>
            <a:pPr lvl="1"/>
            <a:r>
              <a:rPr lang="en-US" sz="2800" dirty="0"/>
              <a:t>Network </a:t>
            </a:r>
            <a:r>
              <a:rPr lang="en-US" sz="2800" dirty="0" smtClean="0"/>
              <a:t>impairments</a:t>
            </a:r>
          </a:p>
          <a:p>
            <a:pPr lvl="2"/>
            <a:r>
              <a:rPr lang="en-US" sz="2600" dirty="0"/>
              <a:t>t</a:t>
            </a:r>
            <a:r>
              <a:rPr lang="en-US" sz="2600" dirty="0" smtClean="0"/>
              <a:t>ype, level and modeling</a:t>
            </a:r>
          </a:p>
          <a:p>
            <a:pPr marL="579438" lvl="2" indent="0">
              <a:buNone/>
            </a:pPr>
            <a:endParaRPr lang="en-US" sz="2600" dirty="0"/>
          </a:p>
          <a:p>
            <a:pPr lvl="1"/>
            <a:r>
              <a:rPr lang="en-US" sz="2800" dirty="0"/>
              <a:t>Conversational </a:t>
            </a:r>
            <a:r>
              <a:rPr lang="en-US" sz="2800" dirty="0" smtClean="0"/>
              <a:t>evaluations </a:t>
            </a:r>
          </a:p>
          <a:p>
            <a:pPr lvl="2"/>
            <a:r>
              <a:rPr lang="en-US" sz="2400" dirty="0" smtClean="0"/>
              <a:t>Do these findings </a:t>
            </a:r>
            <a:r>
              <a:rPr lang="en-US" sz="2400" dirty="0"/>
              <a:t>translate into real world improvements in telecommunications accessibility</a:t>
            </a:r>
            <a:r>
              <a:rPr lang="en-US" sz="2400" dirty="0" smtClean="0"/>
              <a:t>?</a:t>
            </a:r>
          </a:p>
          <a:p>
            <a:pPr marL="579438" lvl="2" indent="0">
              <a:buNone/>
            </a:pPr>
            <a:endParaRPr lang="en-US" sz="2400" dirty="0"/>
          </a:p>
          <a:p>
            <a:pPr lvl="1"/>
            <a:r>
              <a:rPr lang="en-US" sz="2800" dirty="0" smtClean="0"/>
              <a:t>Multi-media access</a:t>
            </a:r>
            <a:endParaRPr lang="en-US" sz="2800" dirty="0"/>
          </a:p>
          <a:p>
            <a:pPr lvl="2"/>
            <a:r>
              <a:rPr lang="en-US" sz="2600" dirty="0"/>
              <a:t>a</a:t>
            </a:r>
            <a:r>
              <a:rPr lang="en-US" sz="2600" dirty="0" smtClean="0"/>
              <a:t>ddition of text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00942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713544"/>
            <a:ext cx="8229600" cy="4738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contents of this paper were developed with funding </a:t>
            </a:r>
            <a:r>
              <a:rPr lang="en-US" dirty="0" smtClean="0"/>
              <a:t>from: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National Institute on Disability and Rehabilitation Research, U.S. Department of Education, grant numbers H133E090001 and </a:t>
            </a:r>
            <a:r>
              <a:rPr lang="en-US" dirty="0" smtClean="0"/>
              <a:t>H133E04001 - RERC </a:t>
            </a:r>
            <a:r>
              <a:rPr lang="en-US" dirty="0"/>
              <a:t>on Telecommunications </a:t>
            </a:r>
            <a:r>
              <a:rPr lang="en-US" dirty="0" smtClean="0"/>
              <a:t>Access (However</a:t>
            </a:r>
            <a:r>
              <a:rPr lang="en-US" dirty="0"/>
              <a:t>, those contents do not necessarily represent the policy of the Department of Education, and you should not assume endorsement by the Federal Government</a:t>
            </a:r>
            <a:r>
              <a:rPr lang="en-US" dirty="0" smtClean="0"/>
              <a:t>.)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 grant by the Verizon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99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9" y="274638"/>
            <a:ext cx="898268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Voice Telecommunications Accessibility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69" y="2165324"/>
            <a:ext cx="8567190" cy="4184465"/>
          </a:xfrm>
        </p:spPr>
        <p:txBody>
          <a:bodyPr>
            <a:normAutofit/>
          </a:bodyPr>
          <a:lstStyle/>
          <a:p>
            <a:r>
              <a:rPr lang="en-GB" dirty="0" smtClean="0"/>
              <a:t>five </a:t>
            </a:r>
            <a:r>
              <a:rPr lang="en-GB" dirty="0"/>
              <a:t>with-in subjects </a:t>
            </a:r>
            <a:r>
              <a:rPr lang="en-GB" dirty="0" smtClean="0"/>
              <a:t>experiments, </a:t>
            </a:r>
            <a:r>
              <a:rPr lang="en-GB" dirty="0"/>
              <a:t>of approximately </a:t>
            </a:r>
            <a:r>
              <a:rPr lang="en-GB" dirty="0" smtClean="0"/>
              <a:t>120 subjects with hearing loss, have been completed </a:t>
            </a:r>
          </a:p>
          <a:p>
            <a:r>
              <a:rPr lang="en-GB" dirty="0" smtClean="0"/>
              <a:t>all examine the impact of a variety of technical parameters on voice telecommunications for individuals with hearing loss </a:t>
            </a:r>
          </a:p>
          <a:p>
            <a:r>
              <a:rPr lang="en-GB" dirty="0" smtClean="0"/>
              <a:t>both simulated and actual wireless device use </a:t>
            </a:r>
            <a:endParaRPr lang="en-US" dirty="0" smtClean="0"/>
          </a:p>
          <a:p>
            <a:r>
              <a:rPr lang="en-US" dirty="0"/>
              <a:t>replication conditions from previous experiments as well as new </a:t>
            </a:r>
            <a:r>
              <a:rPr lang="en-US" dirty="0" smtClean="0"/>
              <a:t>conditions are included</a:t>
            </a:r>
          </a:p>
          <a:p>
            <a:r>
              <a:rPr lang="en-US" dirty="0" smtClean="0"/>
              <a:t>receive-only testing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43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Participants were…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18 </a:t>
            </a:r>
            <a:r>
              <a:rPr lang="en-US" dirty="0"/>
              <a:t>years of age or older</a:t>
            </a:r>
          </a:p>
          <a:p>
            <a:pPr lvl="0"/>
            <a:r>
              <a:rPr lang="en-US" dirty="0" smtClean="0"/>
              <a:t>fluent </a:t>
            </a:r>
            <a:r>
              <a:rPr lang="en-US" dirty="0"/>
              <a:t>in English</a:t>
            </a:r>
          </a:p>
          <a:p>
            <a:pPr lvl="0"/>
            <a:r>
              <a:rPr lang="en-US" dirty="0" smtClean="0"/>
              <a:t>daily </a:t>
            </a:r>
            <a:r>
              <a:rPr lang="en-US" dirty="0"/>
              <a:t>hearing aid or cochlear implant </a:t>
            </a:r>
            <a:r>
              <a:rPr lang="en-US" dirty="0" smtClean="0"/>
              <a:t>users</a:t>
            </a:r>
            <a:endParaRPr lang="en-US" dirty="0"/>
          </a:p>
          <a:p>
            <a:pPr lvl="0"/>
            <a:r>
              <a:rPr lang="en-US" dirty="0"/>
              <a:t>r</a:t>
            </a:r>
            <a:r>
              <a:rPr lang="en-US" dirty="0" smtClean="0"/>
              <a:t>egular users of the voice telephone </a:t>
            </a:r>
            <a:r>
              <a:rPr lang="en-US" dirty="0"/>
              <a:t>(rather than TTY, Video Relay Services or Text-Based IP Relay</a:t>
            </a:r>
            <a:r>
              <a:rPr lang="en-US" dirty="0" smtClean="0"/>
              <a:t>)</a:t>
            </a:r>
          </a:p>
          <a:p>
            <a:pPr marL="0" lvl="0" indent="0">
              <a:buNone/>
            </a:pPr>
            <a:r>
              <a:rPr lang="en-US" dirty="0" smtClean="0"/>
              <a:t>Depending on the test conditions for a given experiment, subjects may have also had to pass a vision or hearing screening.  </a:t>
            </a:r>
            <a:endParaRPr lang="en-US" dirty="0"/>
          </a:p>
        </p:txBody>
      </p:sp>
      <p:pic>
        <p:nvPicPr>
          <p:cNvPr id="4" name="Picture 3" descr="images-3.jpeg"/>
          <p:cNvPicPr>
            <a:picLocks noChangeAspect="1"/>
          </p:cNvPicPr>
          <p:nvPr/>
        </p:nvPicPr>
        <p:blipFill>
          <a:blip r:embed="rId3"/>
          <a:srcRect l="21125" r="20921"/>
          <a:stretch>
            <a:fillRect/>
          </a:stretch>
        </p:blipFill>
        <p:spPr>
          <a:xfrm>
            <a:off x="6276792" y="1539946"/>
            <a:ext cx="1490091" cy="1439841"/>
          </a:xfrm>
          <a:prstGeom prst="rect">
            <a:avLst/>
          </a:prstGeom>
        </p:spPr>
      </p:pic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4"/>
          <a:srcRect l="11100" t="7771" b="12257"/>
          <a:stretch>
            <a:fillRect/>
          </a:stretch>
        </p:blipFill>
        <p:spPr>
          <a:xfrm>
            <a:off x="7301860" y="237535"/>
            <a:ext cx="1581531" cy="186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12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82" y="274638"/>
            <a:ext cx="8817382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We have investigated the effects of…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48" y="1617142"/>
            <a:ext cx="8333079" cy="4933649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GB" b="1" dirty="0" smtClean="0"/>
              <a:t>presentation </a:t>
            </a:r>
            <a:r>
              <a:rPr lang="en-GB" b="1" dirty="0"/>
              <a:t>mode </a:t>
            </a:r>
            <a:endParaRPr lang="en-GB" dirty="0"/>
          </a:p>
          <a:p>
            <a:pPr lvl="1"/>
            <a:r>
              <a:rPr lang="en-GB" dirty="0" smtClean="0"/>
              <a:t>audio only and the </a:t>
            </a:r>
            <a:r>
              <a:rPr lang="en-GB" dirty="0"/>
              <a:t>addition of a video </a:t>
            </a:r>
            <a:r>
              <a:rPr lang="en-GB" dirty="0" smtClean="0"/>
              <a:t>channel </a:t>
            </a:r>
          </a:p>
          <a:p>
            <a:pPr>
              <a:spcBef>
                <a:spcPts val="600"/>
              </a:spcBef>
            </a:pPr>
            <a:r>
              <a:rPr lang="en-GB" b="1" dirty="0" smtClean="0"/>
              <a:t>video </a:t>
            </a:r>
            <a:r>
              <a:rPr lang="en-GB" b="1" dirty="0"/>
              <a:t>quality </a:t>
            </a:r>
            <a:endParaRPr lang="en-GB" dirty="0"/>
          </a:p>
          <a:p>
            <a:pPr lvl="1"/>
            <a:r>
              <a:rPr lang="en-GB" dirty="0" smtClean="0"/>
              <a:t>video </a:t>
            </a:r>
            <a:r>
              <a:rPr lang="en-GB" dirty="0"/>
              <a:t>frame </a:t>
            </a:r>
            <a:r>
              <a:rPr lang="en-GB" dirty="0" smtClean="0"/>
              <a:t>rate: 30 fps, 15 fps, 7.5 fps </a:t>
            </a:r>
            <a:endParaRPr lang="en-GB" dirty="0"/>
          </a:p>
          <a:p>
            <a:pPr lvl="1"/>
            <a:r>
              <a:rPr lang="en-GB" dirty="0" smtClean="0"/>
              <a:t>audio</a:t>
            </a:r>
            <a:r>
              <a:rPr lang="en-GB" dirty="0"/>
              <a:t>-video </a:t>
            </a:r>
            <a:r>
              <a:rPr lang="en-GB" dirty="0" smtClean="0"/>
              <a:t>synchrony: -100ms, 0 </a:t>
            </a:r>
            <a:r>
              <a:rPr lang="en-GB" dirty="0" err="1" smtClean="0"/>
              <a:t>ms</a:t>
            </a:r>
            <a:r>
              <a:rPr lang="en-GB" dirty="0" smtClean="0"/>
              <a:t>, +100 </a:t>
            </a:r>
            <a:r>
              <a:rPr lang="en-GB" dirty="0" err="1" smtClean="0"/>
              <a:t>ms</a:t>
            </a:r>
            <a:r>
              <a:rPr lang="en-GB" dirty="0" smtClean="0"/>
              <a:t> and +200 </a:t>
            </a:r>
            <a:r>
              <a:rPr lang="en-GB" dirty="0" err="1" smtClean="0"/>
              <a:t>ms</a:t>
            </a:r>
            <a:r>
              <a:rPr lang="en-GB" dirty="0" smtClean="0"/>
              <a:t> audio re video) </a:t>
            </a:r>
          </a:p>
          <a:p>
            <a:pPr>
              <a:spcBef>
                <a:spcPts val="600"/>
              </a:spcBef>
            </a:pPr>
            <a:r>
              <a:rPr lang="en-GB" b="1" dirty="0" smtClean="0"/>
              <a:t>audio quality</a:t>
            </a:r>
            <a:endParaRPr lang="en-GB" dirty="0" smtClean="0"/>
          </a:p>
          <a:p>
            <a:pPr lvl="1"/>
            <a:r>
              <a:rPr lang="en-GB" dirty="0" smtClean="0"/>
              <a:t>codec </a:t>
            </a:r>
            <a:r>
              <a:rPr lang="en-GB" dirty="0"/>
              <a:t>audio </a:t>
            </a:r>
            <a:r>
              <a:rPr lang="en-GB" dirty="0" smtClean="0"/>
              <a:t>bandwidth: NB (G.711, AMR-NB) and WB (AMR-WB)</a:t>
            </a:r>
          </a:p>
          <a:p>
            <a:pPr lvl="1"/>
            <a:r>
              <a:rPr lang="en-GB" dirty="0" smtClean="0"/>
              <a:t>data rate: AMR-NB @ 5.9kbps &amp; 12.2kbps</a:t>
            </a:r>
            <a:r>
              <a:rPr lang="en-GB" dirty="0"/>
              <a:t>;</a:t>
            </a:r>
            <a:r>
              <a:rPr lang="en-GB" dirty="0" smtClean="0"/>
              <a:t> AMR-WB @ 12.65kbps &amp; 23.85kbps</a:t>
            </a:r>
          </a:p>
          <a:p>
            <a:pPr>
              <a:spcBef>
                <a:spcPts val="600"/>
              </a:spcBef>
            </a:pPr>
            <a:r>
              <a:rPr lang="en-GB" b="1" dirty="0"/>
              <a:t>e</a:t>
            </a:r>
            <a:r>
              <a:rPr lang="en-GB" b="1" dirty="0" smtClean="0"/>
              <a:t>nvironment</a:t>
            </a:r>
            <a:r>
              <a:rPr lang="en-GB" dirty="0" smtClean="0"/>
              <a:t> </a:t>
            </a:r>
            <a:endParaRPr lang="en-GB" dirty="0"/>
          </a:p>
          <a:p>
            <a:pPr lvl="1"/>
            <a:r>
              <a:rPr lang="en-GB" dirty="0" smtClean="0"/>
              <a:t>quiet and the </a:t>
            </a:r>
            <a:r>
              <a:rPr lang="en-GB" dirty="0"/>
              <a:t>addition of noise </a:t>
            </a:r>
            <a:r>
              <a:rPr lang="en-GB" dirty="0" smtClean="0"/>
              <a:t>(10 dB SNR)</a:t>
            </a:r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114269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169" y="420741"/>
            <a:ext cx="8602962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Apparatus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707" y="1698232"/>
            <a:ext cx="8113889" cy="48006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518316" y="48835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83434" y="1967732"/>
            <a:ext cx="7177016" cy="4150131"/>
            <a:chOff x="583434" y="1967732"/>
            <a:chExt cx="7177016" cy="4150131"/>
          </a:xfrm>
        </p:grpSpPr>
        <p:pic>
          <p:nvPicPr>
            <p:cNvPr id="6" name="Picture 5" descr="setup-final.png"/>
            <p:cNvPicPr>
              <a:picLocks noChangeAspect="1"/>
            </p:cNvPicPr>
            <p:nvPr/>
          </p:nvPicPr>
          <p:blipFill rotWithShape="1">
            <a:blip r:embed="rId2"/>
            <a:srcRect l="17606" r="23197"/>
            <a:stretch/>
          </p:blipFill>
          <p:spPr>
            <a:xfrm>
              <a:off x="2582678" y="1967732"/>
              <a:ext cx="5177772" cy="3637943"/>
            </a:xfrm>
            <a:prstGeom prst="rect">
              <a:avLst/>
            </a:prstGeom>
          </p:spPr>
        </p:pic>
        <p:pic>
          <p:nvPicPr>
            <p:cNvPr id="5" name="Picture 4" descr="setup-final.png"/>
            <p:cNvPicPr>
              <a:picLocks noChangeAspect="1"/>
            </p:cNvPicPr>
            <p:nvPr/>
          </p:nvPicPr>
          <p:blipFill rotWithShape="1">
            <a:blip r:embed="rId2"/>
            <a:srcRect t="20795" r="85663" b="8031"/>
            <a:stretch/>
          </p:blipFill>
          <p:spPr>
            <a:xfrm>
              <a:off x="2318569" y="4114351"/>
              <a:ext cx="970282" cy="2003512"/>
            </a:xfrm>
            <a:prstGeom prst="rect">
              <a:avLst/>
            </a:prstGeom>
          </p:spPr>
        </p:pic>
        <p:pic>
          <p:nvPicPr>
            <p:cNvPr id="7" name="Picture 6" descr="setup-final.png"/>
            <p:cNvPicPr>
              <a:picLocks noChangeAspect="1"/>
            </p:cNvPicPr>
            <p:nvPr/>
          </p:nvPicPr>
          <p:blipFill rotWithShape="1">
            <a:blip r:embed="rId2"/>
            <a:srcRect t="20795" r="85663" b="8031"/>
            <a:stretch/>
          </p:blipFill>
          <p:spPr>
            <a:xfrm>
              <a:off x="4635126" y="4114351"/>
              <a:ext cx="970282" cy="200351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83434" y="2393184"/>
              <a:ext cx="1735136" cy="1200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/>
                <a:t>simulated </a:t>
              </a:r>
              <a:r>
                <a:rPr lang="en-US" sz="2400" dirty="0"/>
                <a:t>telephony application</a:t>
              </a:r>
            </a:p>
          </p:txBody>
        </p:sp>
      </p:grpSp>
      <p:pic>
        <p:nvPicPr>
          <p:cNvPr id="10" name="Picture 9" descr="setup-final.png"/>
          <p:cNvPicPr>
            <a:picLocks noChangeAspect="1"/>
          </p:cNvPicPr>
          <p:nvPr/>
        </p:nvPicPr>
        <p:blipFill>
          <a:blip r:embed="rId2"/>
          <a:srcRect l="22907" t="6892" r="56668" b="27919"/>
          <a:stretch>
            <a:fillRect/>
          </a:stretch>
        </p:blipFill>
        <p:spPr>
          <a:xfrm>
            <a:off x="3369923" y="2238754"/>
            <a:ext cx="2270559" cy="30141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40483" y="3059668"/>
            <a:ext cx="152973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actual wireless </a:t>
            </a:r>
            <a:r>
              <a:rPr lang="en-GB" sz="2400" dirty="0" smtClean="0"/>
              <a:t>device</a:t>
            </a:r>
            <a:r>
              <a:rPr lang="en-GB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87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Dependent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02724"/>
            <a:ext cx="7345363" cy="4982561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Speech </a:t>
            </a:r>
            <a:r>
              <a:rPr lang="en-GB" b="1" dirty="0"/>
              <a:t>intelligibility </a:t>
            </a:r>
            <a:r>
              <a:rPr lang="en-GB" dirty="0" smtClean="0"/>
              <a:t>(experiments 1-5)</a:t>
            </a:r>
            <a:endParaRPr lang="en-GB" dirty="0"/>
          </a:p>
          <a:p>
            <a:pPr lvl="1"/>
            <a:r>
              <a:rPr lang="en-GB" dirty="0" smtClean="0"/>
              <a:t>% </a:t>
            </a:r>
            <a:r>
              <a:rPr lang="en-GB" dirty="0"/>
              <a:t>words correct for sentence </a:t>
            </a:r>
            <a:r>
              <a:rPr lang="en-GB" dirty="0" smtClean="0"/>
              <a:t>material </a:t>
            </a:r>
          </a:p>
          <a:p>
            <a:r>
              <a:rPr lang="en-GB" b="1" dirty="0" smtClean="0"/>
              <a:t>Sound quality </a:t>
            </a:r>
            <a:r>
              <a:rPr lang="en-GB" dirty="0" smtClean="0"/>
              <a:t>(experiment 5)</a:t>
            </a:r>
            <a:endParaRPr lang="en-GB" dirty="0"/>
          </a:p>
          <a:p>
            <a:pPr lvl="1"/>
            <a:r>
              <a:rPr lang="en-GB" dirty="0" smtClean="0"/>
              <a:t>MOS – Mean Opinion Score</a:t>
            </a:r>
          </a:p>
          <a:p>
            <a:r>
              <a:rPr lang="en-GB" b="1" dirty="0"/>
              <a:t>S</a:t>
            </a:r>
            <a:r>
              <a:rPr lang="en-GB" b="1" dirty="0" smtClean="0"/>
              <a:t>ubjective </a:t>
            </a:r>
            <a:r>
              <a:rPr lang="en-GB" b="1" dirty="0"/>
              <a:t>mental </a:t>
            </a:r>
            <a:r>
              <a:rPr lang="en-GB" b="1" dirty="0" smtClean="0"/>
              <a:t>effort</a:t>
            </a:r>
            <a:r>
              <a:rPr lang="en-GB" dirty="0" smtClean="0"/>
              <a:t> (experiments 1-4)</a:t>
            </a:r>
          </a:p>
          <a:p>
            <a:pPr lvl="1"/>
            <a:r>
              <a:rPr lang="en-GB" dirty="0" smtClean="0"/>
              <a:t>SMEQ – Subjective Mental Effort Question</a:t>
            </a:r>
          </a:p>
          <a:p>
            <a:r>
              <a:rPr lang="en-GB" b="1" dirty="0"/>
              <a:t>P</a:t>
            </a:r>
            <a:r>
              <a:rPr lang="en-GB" b="1" dirty="0" smtClean="0"/>
              <a:t>urchase intent</a:t>
            </a:r>
            <a:r>
              <a:rPr lang="en-GB" dirty="0" smtClean="0"/>
              <a:t> </a:t>
            </a:r>
            <a:r>
              <a:rPr lang="en-GB" dirty="0"/>
              <a:t>(experiments 1-5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yes/no response</a:t>
            </a:r>
            <a:endParaRPr lang="en-GB" b="1" dirty="0" smtClean="0"/>
          </a:p>
          <a:p>
            <a:r>
              <a:rPr lang="en-GB" b="1" dirty="0" smtClean="0"/>
              <a:t>Response time </a:t>
            </a:r>
            <a:r>
              <a:rPr lang="en-GB" dirty="0" smtClean="0"/>
              <a:t>(experiment 4)</a:t>
            </a:r>
          </a:p>
          <a:p>
            <a:pPr lvl="1"/>
            <a:r>
              <a:rPr lang="en-GB" dirty="0" smtClean="0"/>
              <a:t>end of stimulus to beginning of response in seconds</a:t>
            </a:r>
          </a:p>
        </p:txBody>
      </p:sp>
    </p:spTree>
    <p:extLst>
      <p:ext uri="{BB962C8B-B14F-4D97-AF65-F5344CB8AC3E}">
        <p14:creationId xmlns:p14="http://schemas.microsoft.com/office/powerpoint/2010/main" val="1716403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98" y="244158"/>
            <a:ext cx="8620847" cy="1339850"/>
          </a:xfrm>
        </p:spPr>
        <p:txBody>
          <a:bodyPr>
            <a:normAutofit/>
          </a:bodyPr>
          <a:lstStyle/>
          <a:p>
            <a:r>
              <a:rPr lang="en-GB" sz="3600" b="1" dirty="0"/>
              <a:t>Speech </a:t>
            </a:r>
            <a:r>
              <a:rPr lang="en-GB" sz="3600" b="1" dirty="0" smtClean="0"/>
              <a:t>Intelligibility </a:t>
            </a:r>
            <a:r>
              <a:rPr lang="en-GB" sz="3200" dirty="0" smtClean="0"/>
              <a:t>– CASPER sentences</a:t>
            </a:r>
            <a:r>
              <a:rPr lang="en-GB" sz="3600" b="1" dirty="0" smtClean="0"/>
              <a:t>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98" y="1780776"/>
            <a:ext cx="8620847" cy="4927405"/>
          </a:xfrm>
        </p:spPr>
        <p:txBody>
          <a:bodyPr>
            <a:normAutofit fontScale="62500" lnSpcReduction="20000"/>
          </a:bodyPr>
          <a:lstStyle/>
          <a:p>
            <a:pPr marL="0" lvl="1" indent="0">
              <a:spcBef>
                <a:spcPts val="20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sz="3800" dirty="0" smtClean="0"/>
              <a:t>72 Sets: 12 sentences</a:t>
            </a:r>
            <a:r>
              <a:rPr lang="en-US" sz="3800" dirty="0"/>
              <a:t> </a:t>
            </a:r>
            <a:r>
              <a:rPr lang="en-US" sz="3800" dirty="0" smtClean="0"/>
              <a:t>per set; 1 female &amp; 1 male speaker; AV</a:t>
            </a:r>
          </a:p>
          <a:p>
            <a:pPr marL="0" lvl="1" indent="0">
              <a:spcBef>
                <a:spcPts val="20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sz="3800" dirty="0" smtClean="0"/>
              <a:t>-e.g.,</a:t>
            </a:r>
            <a:endParaRPr lang="en-US" sz="3800" dirty="0"/>
          </a:p>
          <a:p>
            <a:pPr>
              <a:spcBef>
                <a:spcPts val="200"/>
              </a:spcBef>
            </a:pPr>
            <a:r>
              <a:rPr lang="en-US" sz="3800" dirty="0" smtClean="0"/>
              <a:t>Take </a:t>
            </a:r>
            <a:r>
              <a:rPr lang="en-US" sz="3800" dirty="0"/>
              <a:t>the steaks out of the freezer and put them on the counter. </a:t>
            </a:r>
          </a:p>
          <a:p>
            <a:pPr>
              <a:spcBef>
                <a:spcPts val="200"/>
              </a:spcBef>
            </a:pPr>
            <a:r>
              <a:rPr lang="en-US" sz="3800" dirty="0"/>
              <a:t>Remember to take your sister to the airport tomorrow</a:t>
            </a:r>
            <a:r>
              <a:rPr lang="en-US" sz="3800" dirty="0" smtClean="0"/>
              <a:t>.</a:t>
            </a:r>
            <a:endParaRPr lang="en-US" sz="3800" dirty="0"/>
          </a:p>
          <a:p>
            <a:pPr>
              <a:spcBef>
                <a:spcPts val="200"/>
              </a:spcBef>
            </a:pPr>
            <a:r>
              <a:rPr lang="en-US" sz="3800" dirty="0"/>
              <a:t>I quit my job</a:t>
            </a:r>
            <a:r>
              <a:rPr lang="en-US" sz="3800" dirty="0" smtClean="0"/>
              <a:t>.</a:t>
            </a:r>
            <a:endParaRPr lang="en-US" sz="3800" dirty="0"/>
          </a:p>
          <a:p>
            <a:pPr>
              <a:spcBef>
                <a:spcPts val="200"/>
              </a:spcBef>
            </a:pPr>
            <a:r>
              <a:rPr lang="en-US" sz="3800" dirty="0"/>
              <a:t>I have a sweater that would look great with this plaid skirt</a:t>
            </a:r>
            <a:r>
              <a:rPr lang="en-US" sz="3800" dirty="0" smtClean="0"/>
              <a:t>.</a:t>
            </a:r>
            <a:endParaRPr lang="en-US" sz="3800" dirty="0"/>
          </a:p>
          <a:p>
            <a:pPr>
              <a:spcBef>
                <a:spcPts val="200"/>
              </a:spcBef>
            </a:pPr>
            <a:r>
              <a:rPr lang="en-US" sz="3800" dirty="0"/>
              <a:t>Did you go to see the bird exhibit when you went to the zoo</a:t>
            </a:r>
            <a:r>
              <a:rPr lang="en-US" sz="3800" dirty="0" smtClean="0"/>
              <a:t>?</a:t>
            </a:r>
            <a:endParaRPr lang="en-US" sz="3800" dirty="0"/>
          </a:p>
          <a:p>
            <a:pPr>
              <a:spcBef>
                <a:spcPts val="200"/>
              </a:spcBef>
            </a:pPr>
            <a:r>
              <a:rPr lang="en-US" sz="3800" dirty="0"/>
              <a:t>Where did you buy all that new furniture for the house</a:t>
            </a:r>
            <a:r>
              <a:rPr lang="en-US" sz="3800" dirty="0" smtClean="0"/>
              <a:t>?</a:t>
            </a:r>
            <a:endParaRPr lang="en-US" sz="3800" dirty="0"/>
          </a:p>
          <a:p>
            <a:pPr>
              <a:spcBef>
                <a:spcPts val="200"/>
              </a:spcBef>
            </a:pPr>
            <a:r>
              <a:rPr lang="en-US" sz="3800" dirty="0"/>
              <a:t>Put all the golf clubs in the </a:t>
            </a:r>
            <a:r>
              <a:rPr lang="en-US" sz="3800" dirty="0" smtClean="0"/>
              <a:t>cart</a:t>
            </a:r>
            <a:r>
              <a:rPr lang="en-US" sz="3800" dirty="0"/>
              <a:t>.</a:t>
            </a:r>
          </a:p>
          <a:p>
            <a:pPr>
              <a:spcBef>
                <a:spcPts val="200"/>
              </a:spcBef>
            </a:pPr>
            <a:r>
              <a:rPr lang="en-US" sz="3800" dirty="0"/>
              <a:t>Don't be afraid of the thunder</a:t>
            </a:r>
            <a:r>
              <a:rPr lang="en-US" sz="3800" dirty="0" smtClean="0"/>
              <a:t>.</a:t>
            </a:r>
            <a:endParaRPr lang="en-US" sz="3800" dirty="0"/>
          </a:p>
          <a:p>
            <a:pPr>
              <a:spcBef>
                <a:spcPts val="200"/>
              </a:spcBef>
            </a:pPr>
            <a:r>
              <a:rPr lang="en-US" sz="3800" dirty="0"/>
              <a:t>I really don't like to get injections</a:t>
            </a:r>
            <a:r>
              <a:rPr lang="en-US" sz="3800" dirty="0" smtClean="0"/>
              <a:t>.</a:t>
            </a:r>
            <a:endParaRPr lang="en-US" sz="3800" dirty="0"/>
          </a:p>
          <a:p>
            <a:pPr>
              <a:spcBef>
                <a:spcPts val="200"/>
              </a:spcBef>
            </a:pPr>
            <a:r>
              <a:rPr lang="en-US" sz="3800" dirty="0"/>
              <a:t>The flowers </a:t>
            </a:r>
            <a:r>
              <a:rPr lang="en-US" sz="3800" dirty="0" smtClean="0"/>
              <a:t>bloomed</a:t>
            </a:r>
            <a:endParaRPr lang="en-US" sz="3800" dirty="0"/>
          </a:p>
          <a:p>
            <a:pPr>
              <a:spcBef>
                <a:spcPts val="200"/>
              </a:spcBef>
            </a:pPr>
            <a:r>
              <a:rPr lang="en-US" sz="3800" dirty="0"/>
              <a:t>Do you think we should buy him a savings bond</a:t>
            </a:r>
            <a:r>
              <a:rPr lang="en-US" sz="3800" dirty="0" smtClean="0"/>
              <a:t>?</a:t>
            </a:r>
            <a:endParaRPr lang="en-US" sz="3800" dirty="0"/>
          </a:p>
          <a:p>
            <a:pPr>
              <a:spcBef>
                <a:spcPts val="200"/>
              </a:spcBef>
            </a:pPr>
            <a:r>
              <a:rPr lang="en-US" sz="3800" dirty="0"/>
              <a:t>Have you heard her sing</a:t>
            </a:r>
            <a:r>
              <a:rPr lang="en-US" sz="3800" dirty="0" smtClean="0"/>
              <a:t>?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5820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1145</TotalTime>
  <Words>1750</Words>
  <Application>Microsoft Macintosh PowerPoint</Application>
  <PresentationFormat>On-screen Show (4:3)</PresentationFormat>
  <Paragraphs>272</Paragraphs>
  <Slides>34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Capital</vt:lpstr>
      <vt:lpstr>Voice Telecommunications Accessibility for Individuals with Hearing Loss </vt:lpstr>
      <vt:lpstr>Technology Access Program (TAP)</vt:lpstr>
      <vt:lpstr>Research Goal</vt:lpstr>
      <vt:lpstr>Voice Telecommunications Accessibility Experiments</vt:lpstr>
      <vt:lpstr>Participants were…</vt:lpstr>
      <vt:lpstr>We have investigated the effects of…</vt:lpstr>
      <vt:lpstr>Apparatus </vt:lpstr>
      <vt:lpstr>Dependent Measures</vt:lpstr>
      <vt:lpstr>Speech Intelligibility – CASPER sentences  </vt:lpstr>
      <vt:lpstr>MOS – Mean Opinion Score</vt:lpstr>
      <vt:lpstr>SMEQ – Subjective Mental Effort Question</vt:lpstr>
      <vt:lpstr>Purchase Intent</vt:lpstr>
      <vt:lpstr>Presentation Mode and Video Quality  Experiments 1 &amp; 2</vt:lpstr>
      <vt:lpstr>Test Methods </vt:lpstr>
      <vt:lpstr>PowerPoint Presentation</vt:lpstr>
      <vt:lpstr>Test Methods </vt:lpstr>
      <vt:lpstr>PowerPoint Presentation</vt:lpstr>
      <vt:lpstr>Environment  Experiment 3</vt:lpstr>
      <vt:lpstr>Test Method</vt:lpstr>
      <vt:lpstr>PowerPoint Presentation</vt:lpstr>
      <vt:lpstr>Speech Understanding</vt:lpstr>
      <vt:lpstr>Mental Effort</vt:lpstr>
      <vt:lpstr>Presentation Mode, Video Quality and Audio Quality  Experiment 4</vt:lpstr>
      <vt:lpstr>Test Methods</vt:lpstr>
      <vt:lpstr>PowerPoint Presentation</vt:lpstr>
      <vt:lpstr>Audio Quality  Experiment 5</vt:lpstr>
      <vt:lpstr>Test Method</vt:lpstr>
      <vt:lpstr>Speech Understanding</vt:lpstr>
      <vt:lpstr>Speech Quality</vt:lpstr>
      <vt:lpstr>Purchase and Use</vt:lpstr>
      <vt:lpstr>Primary Findings</vt:lpstr>
      <vt:lpstr>Primary Findings</vt:lpstr>
      <vt:lpstr>Next Steps</vt:lpstr>
      <vt:lpstr>Acknowledgements </vt:lpstr>
    </vt:vector>
  </TitlesOfParts>
  <Company>Gallaudet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Kozma-Spytek</dc:creator>
  <cp:lastModifiedBy>Linda Kozma-Spytek</cp:lastModifiedBy>
  <cp:revision>98</cp:revision>
  <dcterms:created xsi:type="dcterms:W3CDTF">2014-09-14T20:44:43Z</dcterms:created>
  <dcterms:modified xsi:type="dcterms:W3CDTF">2014-10-07T05:51:32Z</dcterms:modified>
</cp:coreProperties>
</file>